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theme/themeOverride3.xml" ContentType="application/vnd.openxmlformats-officedocument.themeOverride+xml"/>
  <Override PartName="/ppt/notesSlides/notesSlide3.xml" ContentType="application/vnd.openxmlformats-officedocument.presentationml.notesSlide+xml"/>
  <Override PartName="/ppt/theme/themeOverride4.xml" ContentType="application/vnd.openxmlformats-officedocument.themeOverride+xml"/>
  <Override PartName="/ppt/notesSlides/notesSlide4.xml" ContentType="application/vnd.openxmlformats-officedocument.presentationml.notesSlide+xml"/>
  <Override PartName="/ppt/theme/themeOverride5.xml" ContentType="application/vnd.openxmlformats-officedocument.themeOverr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7"/>
  </p:notesMasterIdLst>
  <p:handoutMasterIdLst>
    <p:handoutMasterId r:id="rId28"/>
  </p:handoutMasterIdLst>
  <p:sldIdLst>
    <p:sldId id="256" r:id="rId2"/>
    <p:sldId id="266" r:id="rId3"/>
    <p:sldId id="289" r:id="rId4"/>
    <p:sldId id="286" r:id="rId5"/>
    <p:sldId id="287" r:id="rId6"/>
    <p:sldId id="257" r:id="rId7"/>
    <p:sldId id="268" r:id="rId8"/>
    <p:sldId id="267" r:id="rId9"/>
    <p:sldId id="278" r:id="rId10"/>
    <p:sldId id="272" r:id="rId11"/>
    <p:sldId id="279" r:id="rId12"/>
    <p:sldId id="273" r:id="rId13"/>
    <p:sldId id="280" r:id="rId14"/>
    <p:sldId id="274" r:id="rId15"/>
    <p:sldId id="271" r:id="rId16"/>
    <p:sldId id="258" r:id="rId17"/>
    <p:sldId id="275" r:id="rId18"/>
    <p:sldId id="269" r:id="rId19"/>
    <p:sldId id="276" r:id="rId20"/>
    <p:sldId id="290" r:id="rId21"/>
    <p:sldId id="291" r:id="rId22"/>
    <p:sldId id="292" r:id="rId23"/>
    <p:sldId id="293" r:id="rId24"/>
    <p:sldId id="277" r:id="rId25"/>
    <p:sldId id="270" r:id="rId26"/>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39" autoAdjust="0"/>
    <p:restoredTop sz="94660"/>
  </p:normalViewPr>
  <p:slideViewPr>
    <p:cSldViewPr snapToGrid="0">
      <p:cViewPr varScale="1">
        <p:scale>
          <a:sx n="106" d="100"/>
          <a:sy n="106" d="100"/>
        </p:scale>
        <p:origin x="162" y="-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2DC0D55-F95A-4232-8EF7-F20E6CFC8AD6}" type="datetimeFigureOut">
              <a:rPr lang="en-AU" smtClean="0"/>
              <a:t>5/11/2025</a:t>
            </a:fld>
            <a:endParaRPr lang="en-AU" dirty="0"/>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AU" dirty="0"/>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08E665DC-E752-4264-995E-4F43D16D0303}" type="slidenum">
              <a:rPr lang="en-AU" smtClean="0"/>
              <a:t>‹#›</a:t>
            </a:fld>
            <a:endParaRPr lang="en-AU" dirty="0"/>
          </a:p>
        </p:txBody>
      </p:sp>
    </p:spTree>
    <p:extLst>
      <p:ext uri="{BB962C8B-B14F-4D97-AF65-F5344CB8AC3E}">
        <p14:creationId xmlns:p14="http://schemas.microsoft.com/office/powerpoint/2010/main" val="31147190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5A5A7C86-1842-4937-9415-238C9C8DA5A2}" type="datetimeFigureOut">
              <a:rPr lang="en-AU" smtClean="0"/>
              <a:t>5/11/2025</a:t>
            </a:fld>
            <a:endParaRPr lang="en-AU"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AU" dirty="0"/>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97882FCE-1BBC-47A9-98BA-E32D18D07CFB}" type="slidenum">
              <a:rPr lang="en-AU" smtClean="0"/>
              <a:t>‹#›</a:t>
            </a:fld>
            <a:endParaRPr lang="en-AU" dirty="0"/>
          </a:p>
        </p:txBody>
      </p:sp>
    </p:spTree>
    <p:extLst>
      <p:ext uri="{BB962C8B-B14F-4D97-AF65-F5344CB8AC3E}">
        <p14:creationId xmlns:p14="http://schemas.microsoft.com/office/powerpoint/2010/main" val="33330993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7882FCE-1BBC-47A9-98BA-E32D18D07CFB}" type="slidenum">
              <a:rPr lang="en-AU" smtClean="0"/>
              <a:t>19</a:t>
            </a:fld>
            <a:endParaRPr lang="en-AU" dirty="0"/>
          </a:p>
        </p:txBody>
      </p:sp>
    </p:spTree>
    <p:extLst>
      <p:ext uri="{BB962C8B-B14F-4D97-AF65-F5344CB8AC3E}">
        <p14:creationId xmlns:p14="http://schemas.microsoft.com/office/powerpoint/2010/main" val="30659146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49634-AB01-6FEA-3774-D19E1A5565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FB3099-EE5E-C908-BEEE-52A9A73F57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9B8BCB-12DE-623B-FB21-8688C2EBE564}"/>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9D75AC04-2B97-6163-F8C6-DAEF23B1789A}"/>
              </a:ext>
            </a:extLst>
          </p:cNvPr>
          <p:cNvSpPr>
            <a:spLocks noGrp="1"/>
          </p:cNvSpPr>
          <p:nvPr>
            <p:ph type="sldNum" sz="quarter" idx="5"/>
          </p:nvPr>
        </p:nvSpPr>
        <p:spPr/>
        <p:txBody>
          <a:bodyPr/>
          <a:lstStyle/>
          <a:p>
            <a:fld id="{97882FCE-1BBC-47A9-98BA-E32D18D07CFB}" type="slidenum">
              <a:rPr lang="en-AU" smtClean="0"/>
              <a:t>20</a:t>
            </a:fld>
            <a:endParaRPr lang="en-AU" dirty="0"/>
          </a:p>
        </p:txBody>
      </p:sp>
    </p:spTree>
    <p:extLst>
      <p:ext uri="{BB962C8B-B14F-4D97-AF65-F5344CB8AC3E}">
        <p14:creationId xmlns:p14="http://schemas.microsoft.com/office/powerpoint/2010/main" val="34065863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B19CA-0F35-ECE5-57CF-1B476A3EAE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47D128-17B4-E21B-34DA-10D38EA446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C95D53-391F-6A3D-87F6-2B35D45B4A1C}"/>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00B536E4-26E9-4B92-6107-35B68D8011AA}"/>
              </a:ext>
            </a:extLst>
          </p:cNvPr>
          <p:cNvSpPr>
            <a:spLocks noGrp="1"/>
          </p:cNvSpPr>
          <p:nvPr>
            <p:ph type="sldNum" sz="quarter" idx="5"/>
          </p:nvPr>
        </p:nvSpPr>
        <p:spPr/>
        <p:txBody>
          <a:bodyPr/>
          <a:lstStyle/>
          <a:p>
            <a:fld id="{97882FCE-1BBC-47A9-98BA-E32D18D07CFB}" type="slidenum">
              <a:rPr lang="en-AU" smtClean="0"/>
              <a:t>21</a:t>
            </a:fld>
            <a:endParaRPr lang="en-AU" dirty="0"/>
          </a:p>
        </p:txBody>
      </p:sp>
    </p:spTree>
    <p:extLst>
      <p:ext uri="{BB962C8B-B14F-4D97-AF65-F5344CB8AC3E}">
        <p14:creationId xmlns:p14="http://schemas.microsoft.com/office/powerpoint/2010/main" val="6767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5A223D-6E9C-18F6-27EC-08CB97D190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07694F-B308-0293-CEA4-B003179785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DD0BDE-EE21-283D-8416-8197BFEEE5FE}"/>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0A45213B-C009-8803-03DE-7CF7FBF0507B}"/>
              </a:ext>
            </a:extLst>
          </p:cNvPr>
          <p:cNvSpPr>
            <a:spLocks noGrp="1"/>
          </p:cNvSpPr>
          <p:nvPr>
            <p:ph type="sldNum" sz="quarter" idx="5"/>
          </p:nvPr>
        </p:nvSpPr>
        <p:spPr/>
        <p:txBody>
          <a:bodyPr/>
          <a:lstStyle/>
          <a:p>
            <a:fld id="{97882FCE-1BBC-47A9-98BA-E32D18D07CFB}" type="slidenum">
              <a:rPr lang="en-AU" smtClean="0"/>
              <a:t>22</a:t>
            </a:fld>
            <a:endParaRPr lang="en-AU" dirty="0"/>
          </a:p>
        </p:txBody>
      </p:sp>
    </p:spTree>
    <p:extLst>
      <p:ext uri="{BB962C8B-B14F-4D97-AF65-F5344CB8AC3E}">
        <p14:creationId xmlns:p14="http://schemas.microsoft.com/office/powerpoint/2010/main" val="30872936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AF86A-C307-7449-FCB0-E8B5F4AFE3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827481-B769-4E35-9221-D1AED29D99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A69521-CD92-CA9F-CA0A-8DF17C962EA8}"/>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4D6F5BB6-7952-0D36-256C-8172A3FC3683}"/>
              </a:ext>
            </a:extLst>
          </p:cNvPr>
          <p:cNvSpPr>
            <a:spLocks noGrp="1"/>
          </p:cNvSpPr>
          <p:nvPr>
            <p:ph type="sldNum" sz="quarter" idx="5"/>
          </p:nvPr>
        </p:nvSpPr>
        <p:spPr/>
        <p:txBody>
          <a:bodyPr/>
          <a:lstStyle/>
          <a:p>
            <a:fld id="{97882FCE-1BBC-47A9-98BA-E32D18D07CFB}" type="slidenum">
              <a:rPr lang="en-AU" smtClean="0"/>
              <a:t>23</a:t>
            </a:fld>
            <a:endParaRPr lang="en-AU" dirty="0"/>
          </a:p>
        </p:txBody>
      </p:sp>
    </p:spTree>
    <p:extLst>
      <p:ext uri="{BB962C8B-B14F-4D97-AF65-F5344CB8AC3E}">
        <p14:creationId xmlns:p14="http://schemas.microsoft.com/office/powerpoint/2010/main" val="42240380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a:lstStyle/>
          <a:p>
            <a:endParaRPr lang="en-AU" dirty="0"/>
          </a:p>
        </p:txBody>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txBody>
          <a:bodyPr/>
          <a:lstStyle/>
          <a:p>
            <a:endParaRPr lang="en-AU" dirty="0"/>
          </a:p>
        </p:txBody>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txBody>
          <a:bodyPr/>
          <a:lstStyle/>
          <a:p>
            <a:endParaRPr lang="en-AU" dirty="0"/>
          </a:p>
        </p:txBody>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txBody>
          <a:bodyPr/>
          <a:lstStyle/>
          <a:p>
            <a:endParaRPr lang="en-AU" dirty="0"/>
          </a:p>
        </p:txBody>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en-US"/>
              <a:t>Click to edit Master title style</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60000"/>
                    <a:lumOff val="40000"/>
                  </a:schemeClr>
                </a:solidFill>
              </a:defRPr>
            </a:lvl1pPr>
          </a:lstStyle>
          <a:p>
            <a:fld id="{DB78A697-9D75-4DE8-8C28-1296A6CF43C1}" type="datetimeFigureOut">
              <a:rPr lang="en-US" dirty="0"/>
              <a:t>11/5/2025</a:t>
            </a:fld>
            <a:endParaRPr lang="en-US" dirty="0"/>
          </a:p>
        </p:txBody>
      </p:sp>
      <p:sp>
        <p:nvSpPr>
          <p:cNvPr id="5" name="Footer Placeholder 4"/>
          <p:cNvSpPr>
            <a:spLocks noGrp="1"/>
          </p:cNvSpPr>
          <p:nvPr>
            <p:ph type="ftr" sz="quarter" idx="11"/>
          </p:nvPr>
        </p:nvSpPr>
        <p:spPr>
          <a:xfrm rot="21420000">
            <a:off x="9144" y="4882896"/>
            <a:ext cx="4050792" cy="1197864"/>
          </a:xfrm>
          <a:noFill/>
        </p:spPr>
        <p:txBody>
          <a:bodyPr wrap="square" rtlCol="0">
            <a:spAutoFit/>
          </a:bodyPr>
          <a:lstStyle>
            <a:lvl1pPr>
              <a:defRPr lang="en-US" sz="5400" dirty="0"/>
            </a:lvl1pPr>
          </a:lstStyle>
          <a:p>
            <a:pPr algn="r"/>
            <a:endParaRPr lang="en-US" dirty="0"/>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6D22F896-40B5-4ADD-8801-0D06FADFA095}" type="slidenum">
              <a:rPr lang="en-US" dirty="0"/>
              <a:pPr/>
              <a:t>‹#›</a:t>
            </a:fld>
            <a:endParaRPr lang="en-US" dirty="0"/>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accent1">
              <a:lumMod val="60000"/>
              <a:lumOff val="40000"/>
              <a:alpha val="50000"/>
            </a:schemeClr>
          </a:solidFill>
          <a:ln>
            <a:noFill/>
          </a:ln>
        </p:spPr>
        <p:style>
          <a:lnRef idx="1">
            <a:schemeClr val="accent1"/>
          </a:lnRef>
          <a:fillRef idx="3">
            <a:schemeClr val="accent1"/>
          </a:fillRef>
          <a:effectRef idx="2">
            <a:schemeClr val="accent1"/>
          </a:effectRef>
          <a:fontRef idx="minor">
            <a:schemeClr val="lt1"/>
          </a:fontRef>
        </p:style>
        <p:txBody>
          <a:bodyPr/>
          <a:lstStyle/>
          <a:p>
            <a:endParaRPr lang="en-A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CF3075A-B3CA-4308-8288-4AA3FDE33D80}" type="datetimeFigureOut">
              <a:rPr lang="en-US" dirty="0"/>
              <a:t>11/5/2025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C674B8D-FEEF-4ACC-AE11-BD533592BCDC}" type="datetimeFigureOut">
              <a:rPr lang="en-US" dirty="0"/>
              <a:t>11/5/2025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en-US"/>
              <a:t>Click to edit Master title style</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0326006-7E0B-4944-9FC8-8FFECA54B11C}" type="datetimeFigureOut">
              <a:rPr lang="en-US" dirty="0"/>
              <a:t>11/5/2025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B5A3413-B80B-4905-8668-7292F4C8B0D5}" type="datetimeFigureOut">
              <a:rPr lang="en-US" dirty="0"/>
              <a:t>11/5/2025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en-US"/>
              <a:t>Click to edit Master title style</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74019662-C6A4-45F9-A235-129F0C1DEF43}" type="datetimeFigureOut">
              <a:rPr lang="en-US" dirty="0"/>
              <a:t>11/5/2025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en-US"/>
              <a:t>Click to edit Master title style</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909BB764-976A-4040-BDCA-252C91CEE939}" type="datetimeFigureOut">
              <a:rPr lang="en-US" dirty="0"/>
              <a:t>11/5/2025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4FC935-CE77-4008-BAD9-6108F00BE393}" type="datetimeFigureOut">
              <a:rPr lang="en-US" dirty="0"/>
              <a:t>11/5/2025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C562D5-4244-4B26-B385-E71032EABECD}" type="datetimeFigureOut">
              <a:rPr lang="en-US" dirty="0"/>
              <a:t>11/5/2025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DBD967-1B7E-40AA-AAF7-BA98E0E039F7}" type="datetimeFigureOut">
              <a:rPr lang="en-US" dirty="0"/>
              <a:t>11/5/2025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en-US"/>
              <a:t>Click to edit Master title style</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9D1490F-3E6A-4544-9694-22B6007FE3C6}" type="datetimeFigureOut">
              <a:rPr lang="en-US" dirty="0"/>
              <a:t>11/5/2025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AAF9620-38BC-4982-922B-C904A70C41DD}" type="datetimeFigureOut">
              <a:rPr lang="en-US" dirty="0"/>
              <a:t>11/5/2025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802" y="2861733"/>
            <a:ext cx="5088712" cy="2512852"/>
          </a:xfrm>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5993969" y="2861733"/>
            <a:ext cx="5088713" cy="2512852"/>
          </a:xfrm>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2956FC6-E80E-40CB-B83C-A6FFE3EF0BA6}" type="datetimeFigureOut">
              <a:rPr lang="en-US" dirty="0"/>
              <a:t>11/5/2025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CFF863F-52DC-41B2-9D00-5A4E5632AC32}" type="datetimeFigureOut">
              <a:rPr lang="en-US" dirty="0"/>
              <a:t>11/5/2025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B55614-3909-43DC-A067-7F9842F8B81D}" type="datetimeFigureOut">
              <a:rPr lang="en-US" dirty="0"/>
              <a:t>11/5/2025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en-US"/>
              <a:t>Click to edit Master title style</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829323-6A73-409C-86A6-9EAF0F851121}" type="datetimeFigureOut">
              <a:rPr lang="en-US" dirty="0"/>
              <a:t>11/5/2025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E240176-F1D3-49EC-82F4-0915A3AC4184}" type="datetimeFigureOut">
              <a:rPr lang="en-US" dirty="0"/>
              <a:t>11/5/2025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txBody>
            <a:bodyPr/>
            <a:lstStyle/>
            <a:p>
              <a:endParaRPr lang="en-AU" dirty="0"/>
            </a:p>
          </p:txBody>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txBody>
            <a:bodyPr/>
            <a:lstStyle/>
            <a:p>
              <a:endParaRPr lang="en-AU" dirty="0"/>
            </a:p>
          </p:txBody>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txBody>
            <a:bodyPr/>
            <a:lstStyle/>
            <a:p>
              <a:endParaRPr lang="en-AU" dirty="0"/>
            </a:p>
          </p:txBody>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60000"/>
                    <a:lumOff val="40000"/>
                  </a:schemeClr>
                </a:solidFill>
              </a:defRPr>
            </a:lvl1pPr>
          </a:lstStyle>
          <a:p>
            <a:fld id="{50172865-FBF0-458A-BAFF-4F75173770F5}" type="datetimeFigureOut">
              <a:rPr lang="en-US" dirty="0"/>
              <a:t>11/5/2025</a:t>
            </a:fld>
            <a:endParaRPr lang="en-US" dirty="0"/>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60000"/>
                    <a:lumOff val="40000"/>
                  </a:schemeClr>
                </a:solidFill>
              </a:defRPr>
            </a:lvl1pPr>
          </a:lstStyle>
          <a:p>
            <a:endParaRPr lang="en-US" dirty="0"/>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60000"/>
                    <a:lumOff val="40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kern="1200" cap="all" baseline="0">
          <a:solidFill>
            <a:schemeClr val="accent1">
              <a:lumMod val="60000"/>
              <a:lumOff val="40000"/>
            </a:schemeClr>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lumMod val="60000"/>
            <a:lumOff val="40000"/>
          </a:schemeClr>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hemeOverride" Target="../theme/themeOverride1.xml"/><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hemeOverride" Target="../theme/themeOverride2.xml"/><Relationship Id="rId4" Type="http://schemas.openxmlformats.org/officeDocument/2006/relationships/image" Target="../media/image20.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hemeOverride" Target="../theme/themeOverride3.xml"/><Relationship Id="rId4" Type="http://schemas.openxmlformats.org/officeDocument/2006/relationships/image" Target="../media/image20.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hemeOverride" Target="../theme/themeOverride4.xml"/><Relationship Id="rId4" Type="http://schemas.openxmlformats.org/officeDocument/2006/relationships/image" Target="../media/image20.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hemeOverride" Target="../theme/themeOverride5.xml"/><Relationship Id="rId4" Type="http://schemas.openxmlformats.org/officeDocument/2006/relationships/image" Target="../media/image21.jpeg"/></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DCC82-F90C-415A-A402-28AC2783A617}"/>
              </a:ext>
            </a:extLst>
          </p:cNvPr>
          <p:cNvSpPr>
            <a:spLocks noGrp="1"/>
          </p:cNvSpPr>
          <p:nvPr>
            <p:ph type="ctrTitle"/>
          </p:nvPr>
        </p:nvSpPr>
        <p:spPr>
          <a:xfrm rot="21420000">
            <a:off x="523595" y="672282"/>
            <a:ext cx="10123046" cy="2766528"/>
          </a:xfrm>
        </p:spPr>
        <p:txBody>
          <a:bodyPr/>
          <a:lstStyle/>
          <a:p>
            <a:r>
              <a:rPr lang="en-AU" dirty="0">
                <a:solidFill>
                  <a:schemeClr val="tx1"/>
                </a:solidFill>
              </a:rPr>
              <a:t>Demystifying budgets</a:t>
            </a:r>
          </a:p>
        </p:txBody>
      </p:sp>
      <p:sp>
        <p:nvSpPr>
          <p:cNvPr id="3" name="Subtitle 2">
            <a:extLst>
              <a:ext uri="{FF2B5EF4-FFF2-40B4-BE49-F238E27FC236}">
                <a16:creationId xmlns:a16="http://schemas.microsoft.com/office/drawing/2014/main" id="{DC057F01-BD72-4A2C-B677-711674FD85A7}"/>
              </a:ext>
            </a:extLst>
          </p:cNvPr>
          <p:cNvSpPr>
            <a:spLocks noGrp="1"/>
          </p:cNvSpPr>
          <p:nvPr>
            <p:ph type="subTitle" idx="1"/>
          </p:nvPr>
        </p:nvSpPr>
        <p:spPr>
          <a:xfrm rot="21420000">
            <a:off x="983062" y="3505209"/>
            <a:ext cx="9755187" cy="550333"/>
          </a:xfrm>
        </p:spPr>
        <p:txBody>
          <a:bodyPr/>
          <a:lstStyle/>
          <a:p>
            <a:r>
              <a:rPr lang="en-AU" dirty="0"/>
              <a:t>JO DYER &amp; SIMONE PARROTT</a:t>
            </a:r>
          </a:p>
        </p:txBody>
      </p:sp>
    </p:spTree>
    <p:extLst>
      <p:ext uri="{BB962C8B-B14F-4D97-AF65-F5344CB8AC3E}">
        <p14:creationId xmlns:p14="http://schemas.microsoft.com/office/powerpoint/2010/main" val="31106997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C4D84-91F0-4DB4-AA6A-C5B68E55B8E0}"/>
              </a:ext>
            </a:extLst>
          </p:cNvPr>
          <p:cNvSpPr txBox="1">
            <a:spLocks/>
          </p:cNvSpPr>
          <p:nvPr/>
        </p:nvSpPr>
        <p:spPr>
          <a:xfrm>
            <a:off x="611749" y="654292"/>
            <a:ext cx="10123046" cy="4532369"/>
          </a:xfrm>
          <a:prstGeom prst="rect">
            <a:avLst/>
          </a:prstGeom>
        </p:spPr>
        <p:txBody>
          <a:bodyPr/>
          <a:lstStyle>
            <a:lvl1pPr algn="l" defTabSz="914400" rtl="0" eaLnBrk="1" latinLnBrk="0" hangingPunct="1">
              <a:lnSpc>
                <a:spcPct val="90000"/>
              </a:lnSpc>
              <a:spcBef>
                <a:spcPct val="0"/>
              </a:spcBef>
              <a:buNone/>
              <a:defRPr sz="5400" kern="1200" cap="all" baseline="0">
                <a:solidFill>
                  <a:schemeClr val="accent1">
                    <a:lumMod val="60000"/>
                    <a:lumOff val="40000"/>
                  </a:schemeClr>
                </a:solidFill>
                <a:effectLst/>
                <a:latin typeface="+mj-lt"/>
                <a:ea typeface="+mj-ea"/>
                <a:cs typeface="+mj-cs"/>
              </a:defRPr>
            </a:lvl1pPr>
          </a:lstStyle>
          <a:p>
            <a:r>
              <a:rPr lang="en-AU" sz="4800" u="sng" dirty="0">
                <a:solidFill>
                  <a:schemeClr val="tx1"/>
                </a:solidFill>
              </a:rPr>
              <a:t>Structuring a budget</a:t>
            </a:r>
          </a:p>
          <a:p>
            <a:endParaRPr lang="en-AU" sz="2000" dirty="0">
              <a:solidFill>
                <a:srgbClr val="0070C0"/>
              </a:solidFill>
            </a:endParaRPr>
          </a:p>
          <a:p>
            <a:r>
              <a:rPr lang="en-AU" sz="2000" dirty="0">
                <a:solidFill>
                  <a:srgbClr val="0070C0"/>
                </a:solidFill>
              </a:rPr>
              <a:t>HEADER</a:t>
            </a:r>
          </a:p>
          <a:p>
            <a:r>
              <a:rPr lang="en-AU" sz="3600" dirty="0">
                <a:solidFill>
                  <a:schemeClr val="accent2"/>
                </a:solidFill>
              </a:rPr>
              <a:t>     </a:t>
            </a:r>
          </a:p>
          <a:p>
            <a:endParaRPr lang="en-AU" sz="2000" dirty="0">
              <a:solidFill>
                <a:schemeClr val="accent2"/>
              </a:solidFill>
            </a:endParaRPr>
          </a:p>
          <a:p>
            <a:r>
              <a:rPr lang="en-AU" sz="3200" dirty="0">
                <a:solidFill>
                  <a:srgbClr val="0070C0"/>
                </a:solidFill>
              </a:rPr>
              <a:t> </a:t>
            </a:r>
          </a:p>
          <a:p>
            <a:pPr marL="571500" indent="-571500">
              <a:buFont typeface="Wingdings" panose="05000000000000000000" pitchFamily="2" charset="2"/>
              <a:buChar char="§"/>
            </a:pPr>
            <a:endParaRPr lang="en-AU" sz="4000" b="1" dirty="0">
              <a:solidFill>
                <a:schemeClr val="accent2"/>
              </a:solidFill>
            </a:endParaRPr>
          </a:p>
          <a:p>
            <a:endParaRPr lang="en-AU" sz="2000" dirty="0">
              <a:solidFill>
                <a:srgbClr val="0070C0"/>
              </a:solidFill>
            </a:endParaRPr>
          </a:p>
        </p:txBody>
      </p:sp>
      <p:pic>
        <p:nvPicPr>
          <p:cNvPr id="4" name="Picture 3">
            <a:extLst>
              <a:ext uri="{FF2B5EF4-FFF2-40B4-BE49-F238E27FC236}">
                <a16:creationId xmlns:a16="http://schemas.microsoft.com/office/drawing/2014/main" id="{136AAF20-B3F8-4C16-AB8D-E4D0BC3DFA15}"/>
              </a:ext>
            </a:extLst>
          </p:cNvPr>
          <p:cNvPicPr>
            <a:picLocks noChangeAspect="1"/>
          </p:cNvPicPr>
          <p:nvPr/>
        </p:nvPicPr>
        <p:blipFill>
          <a:blip r:embed="rId2"/>
          <a:stretch>
            <a:fillRect/>
          </a:stretch>
        </p:blipFill>
        <p:spPr>
          <a:xfrm>
            <a:off x="440927" y="2582427"/>
            <a:ext cx="11055710" cy="1044086"/>
          </a:xfrm>
          <a:prstGeom prst="rect">
            <a:avLst/>
          </a:prstGeom>
        </p:spPr>
      </p:pic>
    </p:spTree>
    <p:extLst>
      <p:ext uri="{BB962C8B-B14F-4D97-AF65-F5344CB8AC3E}">
        <p14:creationId xmlns:p14="http://schemas.microsoft.com/office/powerpoint/2010/main" val="10478340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C4D84-91F0-4DB4-AA6A-C5B68E55B8E0}"/>
              </a:ext>
            </a:extLst>
          </p:cNvPr>
          <p:cNvSpPr txBox="1">
            <a:spLocks/>
          </p:cNvSpPr>
          <p:nvPr/>
        </p:nvSpPr>
        <p:spPr>
          <a:xfrm>
            <a:off x="611749" y="654292"/>
            <a:ext cx="10123046" cy="4532369"/>
          </a:xfrm>
          <a:prstGeom prst="rect">
            <a:avLst/>
          </a:prstGeom>
        </p:spPr>
        <p:txBody>
          <a:bodyPr/>
          <a:lstStyle>
            <a:lvl1pPr algn="l" defTabSz="914400" rtl="0" eaLnBrk="1" latinLnBrk="0" hangingPunct="1">
              <a:lnSpc>
                <a:spcPct val="90000"/>
              </a:lnSpc>
              <a:spcBef>
                <a:spcPct val="0"/>
              </a:spcBef>
              <a:buNone/>
              <a:defRPr sz="5400" kern="1200" cap="all" baseline="0">
                <a:solidFill>
                  <a:schemeClr val="accent1">
                    <a:lumMod val="60000"/>
                    <a:lumOff val="40000"/>
                  </a:schemeClr>
                </a:solidFill>
                <a:effectLst/>
                <a:latin typeface="+mj-lt"/>
                <a:ea typeface="+mj-ea"/>
                <a:cs typeface="+mj-cs"/>
              </a:defRPr>
            </a:lvl1pPr>
          </a:lstStyle>
          <a:p>
            <a:r>
              <a:rPr lang="en-AU" sz="4800" u="sng" dirty="0">
                <a:solidFill>
                  <a:schemeClr val="tx1"/>
                </a:solidFill>
              </a:rPr>
              <a:t>Structuring a budget</a:t>
            </a:r>
          </a:p>
          <a:p>
            <a:endParaRPr lang="en-AU" sz="2000" dirty="0">
              <a:solidFill>
                <a:srgbClr val="0070C0"/>
              </a:solidFill>
            </a:endParaRPr>
          </a:p>
          <a:p>
            <a:r>
              <a:rPr lang="en-AU" sz="2000" dirty="0">
                <a:solidFill>
                  <a:srgbClr val="0070C0"/>
                </a:solidFill>
              </a:rPr>
              <a:t>SUMMARY</a:t>
            </a:r>
          </a:p>
          <a:p>
            <a:r>
              <a:rPr lang="en-AU" sz="3600" dirty="0">
                <a:solidFill>
                  <a:schemeClr val="accent2"/>
                </a:solidFill>
              </a:rPr>
              <a:t>     </a:t>
            </a:r>
          </a:p>
          <a:p>
            <a:endParaRPr lang="en-AU" sz="2000" dirty="0">
              <a:solidFill>
                <a:schemeClr val="accent2"/>
              </a:solidFill>
            </a:endParaRPr>
          </a:p>
          <a:p>
            <a:r>
              <a:rPr lang="en-AU" sz="3200" dirty="0">
                <a:solidFill>
                  <a:srgbClr val="0070C0"/>
                </a:solidFill>
              </a:rPr>
              <a:t> </a:t>
            </a:r>
          </a:p>
          <a:p>
            <a:pPr marL="571500" indent="-571500">
              <a:buFont typeface="Wingdings" panose="05000000000000000000" pitchFamily="2" charset="2"/>
              <a:buChar char="§"/>
            </a:pPr>
            <a:endParaRPr lang="en-AU" sz="4000" b="1" dirty="0">
              <a:solidFill>
                <a:schemeClr val="accent2"/>
              </a:solidFill>
            </a:endParaRPr>
          </a:p>
          <a:p>
            <a:endParaRPr lang="en-AU" sz="2000" dirty="0">
              <a:solidFill>
                <a:srgbClr val="0070C0"/>
              </a:solidFill>
            </a:endParaRPr>
          </a:p>
        </p:txBody>
      </p:sp>
      <p:pic>
        <p:nvPicPr>
          <p:cNvPr id="3" name="Picture 2">
            <a:extLst>
              <a:ext uri="{FF2B5EF4-FFF2-40B4-BE49-F238E27FC236}">
                <a16:creationId xmlns:a16="http://schemas.microsoft.com/office/drawing/2014/main" id="{9C9F8AFF-1A87-4A6A-B1C0-D3B6CE69DF4C}"/>
              </a:ext>
            </a:extLst>
          </p:cNvPr>
          <p:cNvPicPr>
            <a:picLocks noChangeAspect="1"/>
          </p:cNvPicPr>
          <p:nvPr/>
        </p:nvPicPr>
        <p:blipFill>
          <a:blip r:embed="rId2"/>
          <a:stretch>
            <a:fillRect/>
          </a:stretch>
        </p:blipFill>
        <p:spPr>
          <a:xfrm>
            <a:off x="932041" y="2129031"/>
            <a:ext cx="9802754" cy="3226740"/>
          </a:xfrm>
          <a:prstGeom prst="rect">
            <a:avLst/>
          </a:prstGeom>
        </p:spPr>
      </p:pic>
    </p:spTree>
    <p:extLst>
      <p:ext uri="{BB962C8B-B14F-4D97-AF65-F5344CB8AC3E}">
        <p14:creationId xmlns:p14="http://schemas.microsoft.com/office/powerpoint/2010/main" val="36106335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C4D84-91F0-4DB4-AA6A-C5B68E55B8E0}"/>
              </a:ext>
            </a:extLst>
          </p:cNvPr>
          <p:cNvSpPr txBox="1">
            <a:spLocks/>
          </p:cNvSpPr>
          <p:nvPr/>
        </p:nvSpPr>
        <p:spPr>
          <a:xfrm>
            <a:off x="611749" y="654292"/>
            <a:ext cx="10123046" cy="4532369"/>
          </a:xfrm>
          <a:prstGeom prst="rect">
            <a:avLst/>
          </a:prstGeom>
        </p:spPr>
        <p:txBody>
          <a:bodyPr/>
          <a:lstStyle>
            <a:lvl1pPr algn="l" defTabSz="914400" rtl="0" eaLnBrk="1" latinLnBrk="0" hangingPunct="1">
              <a:lnSpc>
                <a:spcPct val="90000"/>
              </a:lnSpc>
              <a:spcBef>
                <a:spcPct val="0"/>
              </a:spcBef>
              <a:buNone/>
              <a:defRPr sz="5400" kern="1200" cap="all" baseline="0">
                <a:solidFill>
                  <a:schemeClr val="accent1">
                    <a:lumMod val="60000"/>
                    <a:lumOff val="40000"/>
                  </a:schemeClr>
                </a:solidFill>
                <a:effectLst/>
                <a:latin typeface="+mj-lt"/>
                <a:ea typeface="+mj-ea"/>
                <a:cs typeface="+mj-cs"/>
              </a:defRPr>
            </a:lvl1pPr>
          </a:lstStyle>
          <a:p>
            <a:r>
              <a:rPr lang="en-AU" sz="4800" u="sng" dirty="0">
                <a:solidFill>
                  <a:schemeClr val="tx1"/>
                </a:solidFill>
              </a:rPr>
              <a:t>Structuring a budget</a:t>
            </a:r>
          </a:p>
          <a:p>
            <a:endParaRPr lang="en-AU" sz="2000" dirty="0">
              <a:solidFill>
                <a:srgbClr val="0070C0"/>
              </a:solidFill>
            </a:endParaRPr>
          </a:p>
          <a:p>
            <a:r>
              <a:rPr lang="en-AU" sz="2000" dirty="0">
                <a:solidFill>
                  <a:srgbClr val="0070C0"/>
                </a:solidFill>
              </a:rPr>
              <a:t>expenses</a:t>
            </a:r>
          </a:p>
          <a:p>
            <a:r>
              <a:rPr lang="en-AU" sz="3600" dirty="0">
                <a:solidFill>
                  <a:schemeClr val="accent2"/>
                </a:solidFill>
              </a:rPr>
              <a:t>     </a:t>
            </a:r>
          </a:p>
          <a:p>
            <a:endParaRPr lang="en-AU" sz="2000" dirty="0">
              <a:solidFill>
                <a:schemeClr val="accent2"/>
              </a:solidFill>
            </a:endParaRPr>
          </a:p>
          <a:p>
            <a:r>
              <a:rPr lang="en-AU" sz="3200" dirty="0">
                <a:solidFill>
                  <a:srgbClr val="0070C0"/>
                </a:solidFill>
              </a:rPr>
              <a:t> </a:t>
            </a:r>
          </a:p>
          <a:p>
            <a:pPr marL="571500" indent="-571500">
              <a:buFont typeface="Wingdings" panose="05000000000000000000" pitchFamily="2" charset="2"/>
              <a:buChar char="§"/>
            </a:pPr>
            <a:endParaRPr lang="en-AU" sz="4000" b="1" dirty="0">
              <a:solidFill>
                <a:schemeClr val="accent2"/>
              </a:solidFill>
            </a:endParaRPr>
          </a:p>
          <a:p>
            <a:endParaRPr lang="en-AU" sz="2000" dirty="0">
              <a:solidFill>
                <a:srgbClr val="0070C0"/>
              </a:solidFill>
            </a:endParaRPr>
          </a:p>
        </p:txBody>
      </p:sp>
      <p:pic>
        <p:nvPicPr>
          <p:cNvPr id="3" name="Picture 2">
            <a:extLst>
              <a:ext uri="{FF2B5EF4-FFF2-40B4-BE49-F238E27FC236}">
                <a16:creationId xmlns:a16="http://schemas.microsoft.com/office/drawing/2014/main" id="{FDC13D68-283C-4054-BDC3-A50500CF9455}"/>
              </a:ext>
            </a:extLst>
          </p:cNvPr>
          <p:cNvPicPr>
            <a:picLocks noChangeAspect="1"/>
          </p:cNvPicPr>
          <p:nvPr/>
        </p:nvPicPr>
        <p:blipFill>
          <a:blip r:embed="rId2"/>
          <a:stretch>
            <a:fillRect/>
          </a:stretch>
        </p:blipFill>
        <p:spPr>
          <a:xfrm>
            <a:off x="1929283" y="1388706"/>
            <a:ext cx="7928149" cy="4815002"/>
          </a:xfrm>
          <a:prstGeom prst="rect">
            <a:avLst/>
          </a:prstGeom>
        </p:spPr>
      </p:pic>
    </p:spTree>
    <p:extLst>
      <p:ext uri="{BB962C8B-B14F-4D97-AF65-F5344CB8AC3E}">
        <p14:creationId xmlns:p14="http://schemas.microsoft.com/office/powerpoint/2010/main" val="40159885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C4D84-91F0-4DB4-AA6A-C5B68E55B8E0}"/>
              </a:ext>
            </a:extLst>
          </p:cNvPr>
          <p:cNvSpPr txBox="1">
            <a:spLocks/>
          </p:cNvSpPr>
          <p:nvPr/>
        </p:nvSpPr>
        <p:spPr>
          <a:xfrm>
            <a:off x="611749" y="654292"/>
            <a:ext cx="10123046" cy="4532369"/>
          </a:xfrm>
          <a:prstGeom prst="rect">
            <a:avLst/>
          </a:prstGeom>
        </p:spPr>
        <p:txBody>
          <a:bodyPr/>
          <a:lstStyle>
            <a:lvl1pPr algn="l" defTabSz="914400" rtl="0" eaLnBrk="1" latinLnBrk="0" hangingPunct="1">
              <a:lnSpc>
                <a:spcPct val="90000"/>
              </a:lnSpc>
              <a:spcBef>
                <a:spcPct val="0"/>
              </a:spcBef>
              <a:buNone/>
              <a:defRPr sz="5400" kern="1200" cap="all" baseline="0">
                <a:solidFill>
                  <a:schemeClr val="accent1">
                    <a:lumMod val="60000"/>
                    <a:lumOff val="40000"/>
                  </a:schemeClr>
                </a:solidFill>
                <a:effectLst/>
                <a:latin typeface="+mj-lt"/>
                <a:ea typeface="+mj-ea"/>
                <a:cs typeface="+mj-cs"/>
              </a:defRPr>
            </a:lvl1pPr>
          </a:lstStyle>
          <a:p>
            <a:r>
              <a:rPr lang="en-AU" sz="4800" u="sng" dirty="0">
                <a:solidFill>
                  <a:schemeClr val="tx1"/>
                </a:solidFill>
              </a:rPr>
              <a:t>Structuring a budget</a:t>
            </a:r>
          </a:p>
          <a:p>
            <a:endParaRPr lang="en-AU" sz="2000" dirty="0">
              <a:solidFill>
                <a:srgbClr val="0070C0"/>
              </a:solidFill>
            </a:endParaRPr>
          </a:p>
          <a:p>
            <a:r>
              <a:rPr lang="en-AU" sz="2000" dirty="0">
                <a:solidFill>
                  <a:srgbClr val="0070C0"/>
                </a:solidFill>
              </a:rPr>
              <a:t>expenses</a:t>
            </a:r>
          </a:p>
          <a:p>
            <a:r>
              <a:rPr lang="en-AU" sz="3600" dirty="0">
                <a:solidFill>
                  <a:schemeClr val="accent2"/>
                </a:solidFill>
              </a:rPr>
              <a:t>     </a:t>
            </a:r>
          </a:p>
          <a:p>
            <a:endParaRPr lang="en-AU" sz="2000" dirty="0">
              <a:solidFill>
                <a:schemeClr val="accent2"/>
              </a:solidFill>
            </a:endParaRPr>
          </a:p>
          <a:p>
            <a:r>
              <a:rPr lang="en-AU" sz="3200" dirty="0">
                <a:solidFill>
                  <a:srgbClr val="0070C0"/>
                </a:solidFill>
              </a:rPr>
              <a:t> </a:t>
            </a:r>
          </a:p>
          <a:p>
            <a:pPr marL="571500" indent="-571500">
              <a:buFont typeface="Wingdings" panose="05000000000000000000" pitchFamily="2" charset="2"/>
              <a:buChar char="§"/>
            </a:pPr>
            <a:endParaRPr lang="en-AU" sz="4000" b="1" dirty="0">
              <a:solidFill>
                <a:schemeClr val="accent2"/>
              </a:solidFill>
            </a:endParaRPr>
          </a:p>
          <a:p>
            <a:endParaRPr lang="en-AU" sz="2000" dirty="0">
              <a:solidFill>
                <a:srgbClr val="0070C0"/>
              </a:solidFill>
            </a:endParaRPr>
          </a:p>
        </p:txBody>
      </p:sp>
      <p:pic>
        <p:nvPicPr>
          <p:cNvPr id="3" name="Picture 2">
            <a:extLst>
              <a:ext uri="{FF2B5EF4-FFF2-40B4-BE49-F238E27FC236}">
                <a16:creationId xmlns:a16="http://schemas.microsoft.com/office/drawing/2014/main" id="{DB9B8C82-4607-452B-8624-2695684089BE}"/>
              </a:ext>
            </a:extLst>
          </p:cNvPr>
          <p:cNvPicPr>
            <a:picLocks noChangeAspect="1"/>
          </p:cNvPicPr>
          <p:nvPr/>
        </p:nvPicPr>
        <p:blipFill>
          <a:blip r:embed="rId2"/>
          <a:stretch>
            <a:fillRect/>
          </a:stretch>
        </p:blipFill>
        <p:spPr>
          <a:xfrm>
            <a:off x="1905583" y="1410809"/>
            <a:ext cx="8380833" cy="4898346"/>
          </a:xfrm>
          <a:prstGeom prst="rect">
            <a:avLst/>
          </a:prstGeom>
        </p:spPr>
      </p:pic>
    </p:spTree>
    <p:extLst>
      <p:ext uri="{BB962C8B-B14F-4D97-AF65-F5344CB8AC3E}">
        <p14:creationId xmlns:p14="http://schemas.microsoft.com/office/powerpoint/2010/main" val="24951286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C4D84-91F0-4DB4-AA6A-C5B68E55B8E0}"/>
              </a:ext>
            </a:extLst>
          </p:cNvPr>
          <p:cNvSpPr txBox="1">
            <a:spLocks/>
          </p:cNvSpPr>
          <p:nvPr/>
        </p:nvSpPr>
        <p:spPr>
          <a:xfrm>
            <a:off x="611749" y="654292"/>
            <a:ext cx="10123046" cy="4532369"/>
          </a:xfrm>
          <a:prstGeom prst="rect">
            <a:avLst/>
          </a:prstGeom>
        </p:spPr>
        <p:txBody>
          <a:bodyPr/>
          <a:lstStyle>
            <a:lvl1pPr algn="l" defTabSz="914400" rtl="0" eaLnBrk="1" latinLnBrk="0" hangingPunct="1">
              <a:lnSpc>
                <a:spcPct val="90000"/>
              </a:lnSpc>
              <a:spcBef>
                <a:spcPct val="0"/>
              </a:spcBef>
              <a:buNone/>
              <a:defRPr sz="5400" kern="1200" cap="all" baseline="0">
                <a:solidFill>
                  <a:schemeClr val="accent1">
                    <a:lumMod val="60000"/>
                    <a:lumOff val="40000"/>
                  </a:schemeClr>
                </a:solidFill>
                <a:effectLst/>
                <a:latin typeface="+mj-lt"/>
                <a:ea typeface="+mj-ea"/>
                <a:cs typeface="+mj-cs"/>
              </a:defRPr>
            </a:lvl1pPr>
          </a:lstStyle>
          <a:p>
            <a:r>
              <a:rPr lang="en-AU" sz="4800" u="sng" dirty="0">
                <a:solidFill>
                  <a:schemeClr val="tx1"/>
                </a:solidFill>
              </a:rPr>
              <a:t>Structuring a budget</a:t>
            </a:r>
          </a:p>
          <a:p>
            <a:endParaRPr lang="en-AU" sz="2000" dirty="0">
              <a:solidFill>
                <a:srgbClr val="0070C0"/>
              </a:solidFill>
            </a:endParaRPr>
          </a:p>
          <a:p>
            <a:r>
              <a:rPr lang="en-AU" sz="2000" dirty="0">
                <a:solidFill>
                  <a:srgbClr val="0070C0"/>
                </a:solidFill>
              </a:rPr>
              <a:t>Sub total of expenses, contingency and profit/loss</a:t>
            </a:r>
          </a:p>
          <a:p>
            <a:endParaRPr lang="en-AU" sz="2000" dirty="0">
              <a:solidFill>
                <a:srgbClr val="0070C0"/>
              </a:solidFill>
            </a:endParaRPr>
          </a:p>
          <a:p>
            <a:r>
              <a:rPr lang="en-AU" sz="3600" dirty="0">
                <a:solidFill>
                  <a:schemeClr val="accent2"/>
                </a:solidFill>
              </a:rPr>
              <a:t>     </a:t>
            </a:r>
          </a:p>
          <a:p>
            <a:endParaRPr lang="en-AU" sz="2000" dirty="0">
              <a:solidFill>
                <a:schemeClr val="accent2"/>
              </a:solidFill>
            </a:endParaRPr>
          </a:p>
          <a:p>
            <a:r>
              <a:rPr lang="en-AU" sz="3200" dirty="0">
                <a:solidFill>
                  <a:srgbClr val="0070C0"/>
                </a:solidFill>
              </a:rPr>
              <a:t> </a:t>
            </a:r>
          </a:p>
          <a:p>
            <a:pPr marL="571500" indent="-571500">
              <a:buFont typeface="Wingdings" panose="05000000000000000000" pitchFamily="2" charset="2"/>
              <a:buChar char="§"/>
            </a:pPr>
            <a:endParaRPr lang="en-AU" sz="4000" b="1" dirty="0">
              <a:solidFill>
                <a:schemeClr val="accent2"/>
              </a:solidFill>
            </a:endParaRPr>
          </a:p>
          <a:p>
            <a:endParaRPr lang="en-AU" sz="2000" dirty="0">
              <a:solidFill>
                <a:srgbClr val="0070C0"/>
              </a:solidFill>
            </a:endParaRPr>
          </a:p>
        </p:txBody>
      </p:sp>
      <p:pic>
        <p:nvPicPr>
          <p:cNvPr id="3" name="Picture 2">
            <a:extLst>
              <a:ext uri="{FF2B5EF4-FFF2-40B4-BE49-F238E27FC236}">
                <a16:creationId xmlns:a16="http://schemas.microsoft.com/office/drawing/2014/main" id="{65E2D308-283F-4005-A632-4673DBDABD93}"/>
              </a:ext>
            </a:extLst>
          </p:cNvPr>
          <p:cNvPicPr>
            <a:picLocks noChangeAspect="1"/>
          </p:cNvPicPr>
          <p:nvPr/>
        </p:nvPicPr>
        <p:blipFill>
          <a:blip r:embed="rId2"/>
          <a:stretch>
            <a:fillRect/>
          </a:stretch>
        </p:blipFill>
        <p:spPr>
          <a:xfrm>
            <a:off x="647742" y="3116428"/>
            <a:ext cx="10087053" cy="625143"/>
          </a:xfrm>
          <a:prstGeom prst="rect">
            <a:avLst/>
          </a:prstGeom>
        </p:spPr>
      </p:pic>
    </p:spTree>
    <p:extLst>
      <p:ext uri="{BB962C8B-B14F-4D97-AF65-F5344CB8AC3E}">
        <p14:creationId xmlns:p14="http://schemas.microsoft.com/office/powerpoint/2010/main" val="38469841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C4D84-91F0-4DB4-AA6A-C5B68E55B8E0}"/>
              </a:ext>
            </a:extLst>
          </p:cNvPr>
          <p:cNvSpPr txBox="1">
            <a:spLocks/>
          </p:cNvSpPr>
          <p:nvPr/>
        </p:nvSpPr>
        <p:spPr>
          <a:xfrm>
            <a:off x="611749" y="654292"/>
            <a:ext cx="10123046" cy="4532369"/>
          </a:xfrm>
          <a:prstGeom prst="rect">
            <a:avLst/>
          </a:prstGeom>
        </p:spPr>
        <p:txBody>
          <a:bodyPr/>
          <a:lstStyle>
            <a:lvl1pPr algn="l" defTabSz="914400" rtl="0" eaLnBrk="1" latinLnBrk="0" hangingPunct="1">
              <a:lnSpc>
                <a:spcPct val="90000"/>
              </a:lnSpc>
              <a:spcBef>
                <a:spcPct val="0"/>
              </a:spcBef>
              <a:buNone/>
              <a:defRPr sz="5400" kern="1200" cap="all" baseline="0">
                <a:solidFill>
                  <a:schemeClr val="accent1">
                    <a:lumMod val="60000"/>
                    <a:lumOff val="40000"/>
                  </a:schemeClr>
                </a:solidFill>
                <a:effectLst/>
                <a:latin typeface="+mj-lt"/>
                <a:ea typeface="+mj-ea"/>
                <a:cs typeface="+mj-cs"/>
              </a:defRPr>
            </a:lvl1pPr>
          </a:lstStyle>
          <a:p>
            <a:r>
              <a:rPr lang="en-AU" sz="4800" u="sng" dirty="0">
                <a:solidFill>
                  <a:schemeClr val="tx1"/>
                </a:solidFill>
              </a:rPr>
              <a:t>Potential hazards of budgeting</a:t>
            </a:r>
          </a:p>
          <a:p>
            <a:endParaRPr lang="en-AU" sz="2000" dirty="0">
              <a:solidFill>
                <a:srgbClr val="0070C0"/>
              </a:solidFill>
            </a:endParaRPr>
          </a:p>
          <a:p>
            <a:r>
              <a:rPr lang="en-AU" sz="3200" dirty="0">
                <a:solidFill>
                  <a:schemeClr val="accent2"/>
                </a:solidFill>
              </a:rPr>
              <a:t>       - be realistic about project ticket sales and   </a:t>
            </a:r>
            <a:br>
              <a:rPr lang="en-AU" sz="3200" dirty="0">
                <a:solidFill>
                  <a:schemeClr val="accent2"/>
                </a:solidFill>
              </a:rPr>
            </a:br>
            <a:r>
              <a:rPr lang="en-AU" sz="3200" dirty="0">
                <a:solidFill>
                  <a:schemeClr val="accent2"/>
                </a:solidFill>
              </a:rPr>
              <a:t>          income - ensure realistic ticket prices and    </a:t>
            </a:r>
          </a:p>
          <a:p>
            <a:r>
              <a:rPr lang="en-AU" sz="3200" dirty="0">
                <a:solidFill>
                  <a:schemeClr val="accent2"/>
                </a:solidFill>
              </a:rPr>
              <a:t>          venue capacities </a:t>
            </a:r>
          </a:p>
          <a:p>
            <a:endParaRPr lang="en-AU" sz="1000" dirty="0">
              <a:solidFill>
                <a:schemeClr val="accent2"/>
              </a:solidFill>
            </a:endParaRPr>
          </a:p>
          <a:p>
            <a:r>
              <a:rPr lang="en-AU" sz="3200" dirty="0">
                <a:solidFill>
                  <a:schemeClr val="accent2"/>
                </a:solidFill>
              </a:rPr>
              <a:t>       - never guess expenses – decisions will be made    </a:t>
            </a:r>
          </a:p>
          <a:p>
            <a:r>
              <a:rPr lang="en-AU" sz="3200" dirty="0">
                <a:solidFill>
                  <a:schemeClr val="accent2"/>
                </a:solidFill>
              </a:rPr>
              <a:t>         regarding tour viability and this information    </a:t>
            </a:r>
          </a:p>
          <a:p>
            <a:r>
              <a:rPr lang="en-AU" sz="3200" dirty="0">
                <a:solidFill>
                  <a:schemeClr val="accent2"/>
                </a:solidFill>
              </a:rPr>
              <a:t>         must be accurate.</a:t>
            </a:r>
          </a:p>
          <a:p>
            <a:endParaRPr lang="en-AU" sz="1000" dirty="0">
              <a:solidFill>
                <a:schemeClr val="accent2"/>
              </a:solidFill>
            </a:endParaRPr>
          </a:p>
          <a:p>
            <a:r>
              <a:rPr lang="en-AU" sz="3200" dirty="0">
                <a:solidFill>
                  <a:schemeClr val="accent2"/>
                </a:solidFill>
              </a:rPr>
              <a:t>       - unrealistic sales and inaccurate expenses    </a:t>
            </a:r>
          </a:p>
          <a:p>
            <a:r>
              <a:rPr lang="en-AU" sz="3200" dirty="0">
                <a:solidFill>
                  <a:schemeClr val="accent2"/>
                </a:solidFill>
              </a:rPr>
              <a:t>          usually result in high financial losses.</a:t>
            </a:r>
          </a:p>
          <a:p>
            <a:r>
              <a:rPr lang="en-AU" sz="3600" dirty="0">
                <a:solidFill>
                  <a:schemeClr val="accent2"/>
                </a:solidFill>
              </a:rPr>
              <a:t>       </a:t>
            </a:r>
          </a:p>
          <a:p>
            <a:endParaRPr lang="en-AU" sz="2000" dirty="0">
              <a:solidFill>
                <a:schemeClr val="accent2"/>
              </a:solidFill>
            </a:endParaRPr>
          </a:p>
          <a:p>
            <a:r>
              <a:rPr lang="en-AU" sz="3200" dirty="0">
                <a:solidFill>
                  <a:srgbClr val="0070C0"/>
                </a:solidFill>
              </a:rPr>
              <a:t> </a:t>
            </a:r>
          </a:p>
          <a:p>
            <a:pPr marL="571500" indent="-571500">
              <a:buFont typeface="Wingdings" panose="05000000000000000000" pitchFamily="2" charset="2"/>
              <a:buChar char="§"/>
            </a:pPr>
            <a:endParaRPr lang="en-AU" sz="4000" b="1" dirty="0">
              <a:solidFill>
                <a:schemeClr val="accent2"/>
              </a:solidFill>
            </a:endParaRPr>
          </a:p>
          <a:p>
            <a:endParaRPr lang="en-AU" sz="2000" dirty="0">
              <a:solidFill>
                <a:srgbClr val="0070C0"/>
              </a:solidFill>
            </a:endParaRPr>
          </a:p>
        </p:txBody>
      </p:sp>
      <p:pic>
        <p:nvPicPr>
          <p:cNvPr id="4" name="Picture 3">
            <a:extLst>
              <a:ext uri="{FF2B5EF4-FFF2-40B4-BE49-F238E27FC236}">
                <a16:creationId xmlns:a16="http://schemas.microsoft.com/office/drawing/2014/main" id="{6606303D-353D-4FCA-89BD-2AB89C0BF2B2}"/>
              </a:ext>
            </a:extLst>
          </p:cNvPr>
          <p:cNvPicPr>
            <a:picLocks noChangeAspect="1"/>
          </p:cNvPicPr>
          <p:nvPr/>
        </p:nvPicPr>
        <p:blipFill>
          <a:blip r:embed="rId2"/>
          <a:stretch>
            <a:fillRect/>
          </a:stretch>
        </p:blipFill>
        <p:spPr>
          <a:xfrm>
            <a:off x="9887578" y="5014589"/>
            <a:ext cx="1692673" cy="1269505"/>
          </a:xfrm>
          <a:prstGeom prst="rect">
            <a:avLst/>
          </a:prstGeom>
        </p:spPr>
      </p:pic>
    </p:spTree>
    <p:extLst>
      <p:ext uri="{BB962C8B-B14F-4D97-AF65-F5344CB8AC3E}">
        <p14:creationId xmlns:p14="http://schemas.microsoft.com/office/powerpoint/2010/main" val="18906107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6AD71-70F5-4E93-9910-BAC3912D17A4}"/>
              </a:ext>
            </a:extLst>
          </p:cNvPr>
          <p:cNvSpPr txBox="1">
            <a:spLocks/>
          </p:cNvSpPr>
          <p:nvPr/>
        </p:nvSpPr>
        <p:spPr>
          <a:xfrm>
            <a:off x="611749" y="654292"/>
            <a:ext cx="10123046" cy="4532369"/>
          </a:xfrm>
          <a:prstGeom prst="rect">
            <a:avLst/>
          </a:prstGeom>
        </p:spPr>
        <p:txBody>
          <a:bodyPr/>
          <a:lstStyle>
            <a:lvl1pPr algn="l" defTabSz="914400" rtl="0" eaLnBrk="1" latinLnBrk="0" hangingPunct="1">
              <a:lnSpc>
                <a:spcPct val="90000"/>
              </a:lnSpc>
              <a:spcBef>
                <a:spcPct val="0"/>
              </a:spcBef>
              <a:buNone/>
              <a:defRPr sz="5400" kern="1200" cap="all" baseline="0">
                <a:solidFill>
                  <a:schemeClr val="accent1">
                    <a:lumMod val="60000"/>
                    <a:lumOff val="40000"/>
                  </a:schemeClr>
                </a:solidFill>
                <a:effectLst/>
                <a:latin typeface="+mj-lt"/>
                <a:ea typeface="+mj-ea"/>
                <a:cs typeface="+mj-cs"/>
              </a:defRPr>
            </a:lvl1pPr>
          </a:lstStyle>
          <a:p>
            <a:r>
              <a:rPr lang="en-AU" sz="4800" u="sng" dirty="0">
                <a:solidFill>
                  <a:schemeClr val="tx1"/>
                </a:solidFill>
              </a:rPr>
              <a:t>What is cASH FLOW?</a:t>
            </a:r>
            <a:endParaRPr lang="en-AU" sz="3600" dirty="0">
              <a:solidFill>
                <a:schemeClr val="tx1"/>
              </a:solidFill>
            </a:endParaRPr>
          </a:p>
          <a:p>
            <a:endParaRPr lang="en-AU" sz="2000" dirty="0">
              <a:solidFill>
                <a:schemeClr val="accent2"/>
              </a:solidFill>
            </a:endParaRPr>
          </a:p>
          <a:p>
            <a:r>
              <a:rPr lang="en-AU" sz="3200" dirty="0">
                <a:solidFill>
                  <a:srgbClr val="0070C0"/>
                </a:solidFill>
              </a:rPr>
              <a:t>Just as critical to your tours' financial position is your tour cash flow.</a:t>
            </a:r>
          </a:p>
          <a:p>
            <a:endParaRPr lang="en-AU" sz="1000" dirty="0">
              <a:solidFill>
                <a:srgbClr val="0070C0"/>
              </a:solidFill>
            </a:endParaRPr>
          </a:p>
          <a:p>
            <a:r>
              <a:rPr lang="en-AU" sz="3200" dirty="0">
                <a:solidFill>
                  <a:schemeClr val="accent2"/>
                </a:solidFill>
              </a:rPr>
              <a:t>      - cash flow is </a:t>
            </a:r>
            <a:r>
              <a:rPr lang="en-US" sz="3200" dirty="0">
                <a:solidFill>
                  <a:schemeClr val="accent2"/>
                </a:solidFill>
              </a:rPr>
              <a:t>the total amount of money being </a:t>
            </a:r>
          </a:p>
          <a:p>
            <a:r>
              <a:rPr lang="en-US" sz="3200" dirty="0">
                <a:solidFill>
                  <a:schemeClr val="accent2"/>
                </a:solidFill>
              </a:rPr>
              <a:t>         transferred into and out of a project, in this case    </a:t>
            </a:r>
          </a:p>
          <a:p>
            <a:r>
              <a:rPr lang="en-US" sz="3200" dirty="0">
                <a:solidFill>
                  <a:schemeClr val="accent2"/>
                </a:solidFill>
              </a:rPr>
              <a:t>         tour funds, affecting liquidity.</a:t>
            </a:r>
            <a:endParaRPr lang="en-AU" sz="3200" dirty="0">
              <a:solidFill>
                <a:schemeClr val="accent2"/>
              </a:solidFill>
            </a:endParaRPr>
          </a:p>
          <a:p>
            <a:endParaRPr lang="en-AU" sz="1000" dirty="0">
              <a:solidFill>
                <a:srgbClr val="0070C0"/>
              </a:solidFill>
            </a:endParaRPr>
          </a:p>
          <a:p>
            <a:r>
              <a:rPr lang="en-AU" sz="2400" dirty="0">
                <a:solidFill>
                  <a:srgbClr val="0070C0"/>
                </a:solidFill>
              </a:rPr>
              <a:t>Having enough money to pay costs upfront (Such as venue rental, wages, hire charges,  marketing and travel costs), before receiving income such as ticket sales and merchandise revenue is the greatest challenge for tour finances. </a:t>
            </a:r>
            <a:r>
              <a:rPr lang="en-AU" sz="2400" dirty="0">
                <a:solidFill>
                  <a:schemeClr val="accent2"/>
                </a:solidFill>
              </a:rPr>
              <a:t>how could you solve this critical financial issue?</a:t>
            </a:r>
          </a:p>
          <a:p>
            <a:endParaRPr lang="en-AU" sz="2000" dirty="0">
              <a:solidFill>
                <a:srgbClr val="0070C0"/>
              </a:solidFill>
            </a:endParaRPr>
          </a:p>
        </p:txBody>
      </p:sp>
      <p:pic>
        <p:nvPicPr>
          <p:cNvPr id="6146" name="Picture 2" descr="Related image">
            <a:extLst>
              <a:ext uri="{FF2B5EF4-FFF2-40B4-BE49-F238E27FC236}">
                <a16:creationId xmlns:a16="http://schemas.microsoft.com/office/drawing/2014/main" id="{27AF06B1-75F8-485E-A47D-D9FFF4FD28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29705" y="5179101"/>
            <a:ext cx="1250546" cy="11161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01825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6AD71-70F5-4E93-9910-BAC3912D17A4}"/>
              </a:ext>
            </a:extLst>
          </p:cNvPr>
          <p:cNvSpPr txBox="1">
            <a:spLocks/>
          </p:cNvSpPr>
          <p:nvPr/>
        </p:nvSpPr>
        <p:spPr>
          <a:xfrm>
            <a:off x="611749" y="654292"/>
            <a:ext cx="10123046" cy="4532369"/>
          </a:xfrm>
          <a:prstGeom prst="rect">
            <a:avLst/>
          </a:prstGeom>
        </p:spPr>
        <p:txBody>
          <a:bodyPr/>
          <a:lstStyle>
            <a:lvl1pPr algn="l" defTabSz="914400" rtl="0" eaLnBrk="1" latinLnBrk="0" hangingPunct="1">
              <a:lnSpc>
                <a:spcPct val="90000"/>
              </a:lnSpc>
              <a:spcBef>
                <a:spcPct val="0"/>
              </a:spcBef>
              <a:buNone/>
              <a:defRPr sz="5400" kern="1200" cap="all" baseline="0">
                <a:solidFill>
                  <a:schemeClr val="accent1">
                    <a:lumMod val="60000"/>
                    <a:lumOff val="40000"/>
                  </a:schemeClr>
                </a:solidFill>
                <a:effectLst/>
                <a:latin typeface="+mj-lt"/>
                <a:ea typeface="+mj-ea"/>
                <a:cs typeface="+mj-cs"/>
              </a:defRPr>
            </a:lvl1pPr>
          </a:lstStyle>
          <a:p>
            <a:r>
              <a:rPr lang="en-AU" sz="4800" u="sng" dirty="0">
                <a:solidFill>
                  <a:schemeClr val="tx1"/>
                </a:solidFill>
              </a:rPr>
              <a:t>Sample tour cASH FLOW</a:t>
            </a:r>
            <a:endParaRPr lang="en-AU" sz="3600" dirty="0">
              <a:solidFill>
                <a:schemeClr val="tx1"/>
              </a:solidFill>
            </a:endParaRPr>
          </a:p>
          <a:p>
            <a:endParaRPr lang="en-AU" sz="2000" dirty="0">
              <a:solidFill>
                <a:schemeClr val="accent2"/>
              </a:solidFill>
            </a:endParaRPr>
          </a:p>
          <a:p>
            <a:r>
              <a:rPr lang="en-AU" sz="3200" dirty="0">
                <a:solidFill>
                  <a:srgbClr val="0070C0"/>
                </a:solidFill>
              </a:rPr>
              <a:t> </a:t>
            </a:r>
          </a:p>
          <a:p>
            <a:pPr marL="571500" indent="-571500">
              <a:buFont typeface="Wingdings" panose="05000000000000000000" pitchFamily="2" charset="2"/>
              <a:buChar char="§"/>
            </a:pPr>
            <a:endParaRPr lang="en-AU" sz="4000" b="1" dirty="0">
              <a:solidFill>
                <a:schemeClr val="accent2"/>
              </a:solidFill>
            </a:endParaRPr>
          </a:p>
          <a:p>
            <a:endParaRPr lang="en-AU" sz="2000" dirty="0">
              <a:solidFill>
                <a:srgbClr val="0070C0"/>
              </a:solidFill>
            </a:endParaRPr>
          </a:p>
        </p:txBody>
      </p:sp>
      <p:pic>
        <p:nvPicPr>
          <p:cNvPr id="3" name="Picture 2">
            <a:extLst>
              <a:ext uri="{FF2B5EF4-FFF2-40B4-BE49-F238E27FC236}">
                <a16:creationId xmlns:a16="http://schemas.microsoft.com/office/drawing/2014/main" id="{16CA4F03-E89B-462D-BE87-2CC7D3B20512}"/>
              </a:ext>
            </a:extLst>
          </p:cNvPr>
          <p:cNvPicPr>
            <a:picLocks noChangeAspect="1"/>
          </p:cNvPicPr>
          <p:nvPr/>
        </p:nvPicPr>
        <p:blipFill>
          <a:blip r:embed="rId2"/>
          <a:stretch>
            <a:fillRect/>
          </a:stretch>
        </p:blipFill>
        <p:spPr>
          <a:xfrm>
            <a:off x="796929" y="1564715"/>
            <a:ext cx="9937866" cy="4323617"/>
          </a:xfrm>
          <a:prstGeom prst="rect">
            <a:avLst/>
          </a:prstGeom>
        </p:spPr>
      </p:pic>
    </p:spTree>
    <p:extLst>
      <p:ext uri="{BB962C8B-B14F-4D97-AF65-F5344CB8AC3E}">
        <p14:creationId xmlns:p14="http://schemas.microsoft.com/office/powerpoint/2010/main" val="10470260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C4D84-91F0-4DB4-AA6A-C5B68E55B8E0}"/>
              </a:ext>
            </a:extLst>
          </p:cNvPr>
          <p:cNvSpPr txBox="1">
            <a:spLocks/>
          </p:cNvSpPr>
          <p:nvPr/>
        </p:nvSpPr>
        <p:spPr>
          <a:xfrm>
            <a:off x="611749" y="654292"/>
            <a:ext cx="10123046" cy="4532369"/>
          </a:xfrm>
          <a:prstGeom prst="rect">
            <a:avLst/>
          </a:prstGeom>
        </p:spPr>
        <p:txBody>
          <a:bodyPr/>
          <a:lstStyle>
            <a:lvl1pPr algn="l" defTabSz="914400" rtl="0" eaLnBrk="1" latinLnBrk="0" hangingPunct="1">
              <a:lnSpc>
                <a:spcPct val="90000"/>
              </a:lnSpc>
              <a:spcBef>
                <a:spcPct val="0"/>
              </a:spcBef>
              <a:buNone/>
              <a:defRPr sz="5400" kern="1200" cap="all" baseline="0">
                <a:solidFill>
                  <a:schemeClr val="accent1">
                    <a:lumMod val="60000"/>
                    <a:lumOff val="40000"/>
                  </a:schemeClr>
                </a:solidFill>
                <a:effectLst/>
                <a:latin typeface="+mj-lt"/>
                <a:ea typeface="+mj-ea"/>
                <a:cs typeface="+mj-cs"/>
              </a:defRPr>
            </a:lvl1pPr>
          </a:lstStyle>
          <a:p>
            <a:r>
              <a:rPr lang="en-AU" sz="4800" u="sng" dirty="0">
                <a:solidFill>
                  <a:schemeClr val="tx1"/>
                </a:solidFill>
              </a:rPr>
              <a:t>Grant funding in Australia</a:t>
            </a:r>
          </a:p>
          <a:p>
            <a:endParaRPr lang="en-AU" sz="2000" u="sng" dirty="0">
              <a:solidFill>
                <a:schemeClr val="tx1"/>
              </a:solidFill>
            </a:endParaRPr>
          </a:p>
          <a:p>
            <a:endParaRPr lang="en-AU" sz="2000" u="sng" dirty="0">
              <a:solidFill>
                <a:srgbClr val="0070C0"/>
              </a:solidFill>
            </a:endParaRPr>
          </a:p>
          <a:p>
            <a:pPr marL="571500" indent="-571500">
              <a:buFont typeface="Wingdings" panose="05000000000000000000" pitchFamily="2" charset="2"/>
              <a:buChar char="§"/>
            </a:pPr>
            <a:r>
              <a:rPr lang="en-AU" sz="3200" dirty="0">
                <a:solidFill>
                  <a:schemeClr val="accent2"/>
                </a:solidFill>
              </a:rPr>
              <a:t>Creative Australia/ playing  Australia</a:t>
            </a:r>
          </a:p>
          <a:p>
            <a:pPr marL="571500" indent="-571500">
              <a:buFont typeface="Wingdings" panose="05000000000000000000" pitchFamily="2" charset="2"/>
              <a:buChar char="§"/>
            </a:pPr>
            <a:endParaRPr lang="en-AU" sz="2000" dirty="0">
              <a:solidFill>
                <a:schemeClr val="accent2"/>
              </a:solidFill>
            </a:endParaRPr>
          </a:p>
          <a:p>
            <a:pPr marL="571500" indent="-571500">
              <a:buFont typeface="Wingdings" panose="05000000000000000000" pitchFamily="2" charset="2"/>
              <a:buChar char="§"/>
            </a:pPr>
            <a:r>
              <a:rPr lang="en-AU" sz="3200" dirty="0">
                <a:solidFill>
                  <a:schemeClr val="accent2"/>
                </a:solidFill>
              </a:rPr>
              <a:t>Create NSW (and all other state/ Territory bodies)</a:t>
            </a:r>
          </a:p>
          <a:p>
            <a:pPr marL="571500" indent="-571500">
              <a:buFont typeface="Wingdings" panose="05000000000000000000" pitchFamily="2" charset="2"/>
              <a:buChar char="§"/>
            </a:pPr>
            <a:endParaRPr lang="en-AU" sz="2000" dirty="0">
              <a:solidFill>
                <a:schemeClr val="accent2"/>
              </a:solidFill>
            </a:endParaRPr>
          </a:p>
          <a:p>
            <a:pPr marL="571500" indent="-571500">
              <a:buFont typeface="Wingdings" panose="05000000000000000000" pitchFamily="2" charset="2"/>
              <a:buChar char="§"/>
            </a:pPr>
            <a:r>
              <a:rPr lang="en-AU" sz="3200" dirty="0">
                <a:solidFill>
                  <a:schemeClr val="accent2"/>
                </a:solidFill>
              </a:rPr>
              <a:t>Local government / council grants</a:t>
            </a:r>
          </a:p>
          <a:p>
            <a:endParaRPr lang="en-AU" sz="2000" dirty="0">
              <a:solidFill>
                <a:schemeClr val="accent2"/>
              </a:solidFill>
            </a:endParaRPr>
          </a:p>
          <a:p>
            <a:pPr marL="571500" indent="-571500">
              <a:buFont typeface="Wingdings" panose="05000000000000000000" pitchFamily="2" charset="2"/>
              <a:buChar char="§"/>
            </a:pPr>
            <a:r>
              <a:rPr lang="en-AU" sz="3200" dirty="0">
                <a:solidFill>
                  <a:schemeClr val="accent2"/>
                </a:solidFill>
              </a:rPr>
              <a:t>Foundations/ trusts/ corporate </a:t>
            </a:r>
          </a:p>
          <a:p>
            <a:endParaRPr lang="en-AU" sz="3600" dirty="0">
              <a:solidFill>
                <a:schemeClr val="accent2"/>
              </a:solidFill>
            </a:endParaRPr>
          </a:p>
          <a:p>
            <a:endParaRPr lang="en-AU" sz="2000" dirty="0">
              <a:solidFill>
                <a:schemeClr val="accent2"/>
              </a:solidFill>
            </a:endParaRPr>
          </a:p>
          <a:p>
            <a:r>
              <a:rPr lang="en-AU" sz="3200" dirty="0">
                <a:solidFill>
                  <a:srgbClr val="0070C0"/>
                </a:solidFill>
              </a:rPr>
              <a:t> </a:t>
            </a:r>
          </a:p>
          <a:p>
            <a:pPr marL="571500" indent="-571500">
              <a:buFont typeface="Wingdings" panose="05000000000000000000" pitchFamily="2" charset="2"/>
              <a:buChar char="§"/>
            </a:pPr>
            <a:endParaRPr lang="en-AU" sz="4000" b="1" dirty="0">
              <a:solidFill>
                <a:schemeClr val="accent2"/>
              </a:solidFill>
            </a:endParaRPr>
          </a:p>
          <a:p>
            <a:endParaRPr lang="en-AU" sz="2000" dirty="0">
              <a:solidFill>
                <a:srgbClr val="0070C0"/>
              </a:solidFill>
            </a:endParaRPr>
          </a:p>
        </p:txBody>
      </p:sp>
      <p:pic>
        <p:nvPicPr>
          <p:cNvPr id="4098" name="Picture 2" descr="Image result for contingency">
            <a:extLst>
              <a:ext uri="{FF2B5EF4-FFF2-40B4-BE49-F238E27FC236}">
                <a16:creationId xmlns:a16="http://schemas.microsoft.com/office/drawing/2014/main" id="{D7C18CCF-C23F-410E-BCEE-F841DF171B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57434" y="5101420"/>
            <a:ext cx="1722818" cy="11600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67046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57216-F666-419D-8E5A-FF75439E678D}"/>
              </a:ext>
            </a:extLst>
          </p:cNvPr>
          <p:cNvSpPr txBox="1">
            <a:spLocks/>
          </p:cNvSpPr>
          <p:nvPr/>
        </p:nvSpPr>
        <p:spPr>
          <a:xfrm>
            <a:off x="611749" y="654292"/>
            <a:ext cx="10123046" cy="4532369"/>
          </a:xfrm>
          <a:prstGeom prst="rect">
            <a:avLst/>
          </a:prstGeom>
        </p:spPr>
        <p:txBody>
          <a:bodyPr/>
          <a:lstStyle>
            <a:lvl1pPr algn="l" defTabSz="914400" rtl="0" eaLnBrk="1" latinLnBrk="0" hangingPunct="1">
              <a:lnSpc>
                <a:spcPct val="90000"/>
              </a:lnSpc>
              <a:spcBef>
                <a:spcPct val="0"/>
              </a:spcBef>
              <a:buNone/>
              <a:defRPr sz="5400" kern="1200" cap="all" baseline="0">
                <a:solidFill>
                  <a:schemeClr val="accent1">
                    <a:lumMod val="60000"/>
                    <a:lumOff val="40000"/>
                  </a:schemeClr>
                </a:solidFill>
                <a:effectLst/>
                <a:latin typeface="+mj-lt"/>
                <a:ea typeface="+mj-ea"/>
                <a:cs typeface="+mj-cs"/>
              </a:defRPr>
            </a:lvl1pPr>
          </a:lstStyle>
          <a:p>
            <a:r>
              <a:rPr lang="en-AU" sz="4800" u="sng" dirty="0">
                <a:solidFill>
                  <a:schemeClr val="tx1"/>
                </a:solidFill>
              </a:rPr>
              <a:t>GRANT FUNDING – ARTS ON TOUR</a:t>
            </a:r>
          </a:p>
          <a:p>
            <a:endParaRPr lang="en-AU" sz="2800" dirty="0">
              <a:solidFill>
                <a:schemeClr val="accent2"/>
              </a:solidFill>
            </a:endParaRPr>
          </a:p>
          <a:p>
            <a:pPr marL="457200" indent="-457200">
              <a:buFont typeface="Wingdings" panose="05000000000000000000" pitchFamily="2" charset="2"/>
              <a:buChar char="§"/>
            </a:pPr>
            <a:r>
              <a:rPr lang="en-AU" sz="2800" dirty="0">
                <a:solidFill>
                  <a:schemeClr val="accent2"/>
                </a:solidFill>
              </a:rPr>
              <a:t>Arts on Tour apply for grants from two different funding bodies: Create NSW and Playing Australia. The Create NSW funding is for touring activity inside NSW, and Playing Australia is for anything outside of your home state (in this case NSW).</a:t>
            </a:r>
          </a:p>
          <a:p>
            <a:pPr marL="457200" indent="-457200">
              <a:buFont typeface="Wingdings" panose="05000000000000000000" pitchFamily="2" charset="2"/>
              <a:buChar char="§"/>
            </a:pPr>
            <a:endParaRPr lang="en-AU" sz="2800" dirty="0">
              <a:solidFill>
                <a:schemeClr val="accent2"/>
              </a:solidFill>
            </a:endParaRPr>
          </a:p>
          <a:p>
            <a:pPr marL="457200" indent="-457200">
              <a:buFont typeface="Wingdings" panose="05000000000000000000" pitchFamily="2" charset="2"/>
              <a:buChar char="§"/>
            </a:pPr>
            <a:r>
              <a:rPr lang="en-AU" sz="2800" dirty="0">
                <a:solidFill>
                  <a:schemeClr val="accent2"/>
                </a:solidFill>
              </a:rPr>
              <a:t>This funding has traditionally been for Net Touring Costs – </a:t>
            </a:r>
          </a:p>
          <a:p>
            <a:r>
              <a:rPr lang="en-AU" sz="2800" dirty="0">
                <a:solidFill>
                  <a:schemeClr val="accent2"/>
                </a:solidFill>
              </a:rPr>
              <a:t>the day-to-day logistics of being on the road: accommodation, flights, cars, freight, and allowances.</a:t>
            </a:r>
          </a:p>
          <a:p>
            <a:endParaRPr lang="en-AU" sz="2000" dirty="0">
              <a:solidFill>
                <a:srgbClr val="0070C0"/>
              </a:solidFill>
            </a:endParaRPr>
          </a:p>
        </p:txBody>
      </p:sp>
      <p:pic>
        <p:nvPicPr>
          <p:cNvPr id="3074" name="Picture 2" descr="Government Grants For Businesses | Advivo">
            <a:extLst>
              <a:ext uri="{FF2B5EF4-FFF2-40B4-BE49-F238E27FC236}">
                <a16:creationId xmlns:a16="http://schemas.microsoft.com/office/drawing/2014/main" id="{38C622FA-1776-6CE4-7AB2-AE66556DBF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74857" y="5186661"/>
            <a:ext cx="2205394" cy="11026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9646213"/>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C4D84-91F0-4DB4-AA6A-C5B68E55B8E0}"/>
              </a:ext>
            </a:extLst>
          </p:cNvPr>
          <p:cNvSpPr txBox="1">
            <a:spLocks/>
          </p:cNvSpPr>
          <p:nvPr/>
        </p:nvSpPr>
        <p:spPr>
          <a:xfrm>
            <a:off x="611749" y="654292"/>
            <a:ext cx="10123046" cy="4532369"/>
          </a:xfrm>
          <a:prstGeom prst="rect">
            <a:avLst/>
          </a:prstGeom>
        </p:spPr>
        <p:txBody>
          <a:bodyPr/>
          <a:lstStyle>
            <a:lvl1pPr algn="l" defTabSz="914400" rtl="0" eaLnBrk="1" latinLnBrk="0" hangingPunct="1">
              <a:lnSpc>
                <a:spcPct val="90000"/>
              </a:lnSpc>
              <a:spcBef>
                <a:spcPct val="0"/>
              </a:spcBef>
              <a:buNone/>
              <a:defRPr sz="5400" kern="1200" cap="all" baseline="0">
                <a:solidFill>
                  <a:schemeClr val="accent1">
                    <a:lumMod val="60000"/>
                    <a:lumOff val="40000"/>
                  </a:schemeClr>
                </a:solidFill>
                <a:effectLst/>
                <a:latin typeface="+mj-lt"/>
                <a:ea typeface="+mj-ea"/>
                <a:cs typeface="+mj-cs"/>
              </a:defRPr>
            </a:lvl1pPr>
          </a:lstStyle>
          <a:p>
            <a:r>
              <a:rPr lang="en-AU" dirty="0"/>
              <a:t> </a:t>
            </a:r>
            <a:r>
              <a:rPr lang="en-AU" sz="4800" u="sng" dirty="0">
                <a:solidFill>
                  <a:schemeClr val="tx1"/>
                </a:solidFill>
              </a:rPr>
              <a:t>demystifying budgets</a:t>
            </a:r>
          </a:p>
          <a:p>
            <a:endParaRPr lang="en-AU" sz="4800" u="sng" dirty="0">
              <a:solidFill>
                <a:schemeClr val="tx1"/>
              </a:solidFill>
            </a:endParaRPr>
          </a:p>
          <a:p>
            <a:r>
              <a:rPr lang="en-AU" sz="4400" dirty="0">
                <a:solidFill>
                  <a:srgbClr val="0070C0"/>
                </a:solidFill>
              </a:rPr>
              <a:t>INTRODUCTION </a:t>
            </a:r>
            <a:r>
              <a:rPr lang="en-AU" sz="3200" dirty="0">
                <a:solidFill>
                  <a:srgbClr val="0070C0"/>
                </a:solidFill>
              </a:rPr>
              <a:t>– Jo &amp; Simone 	</a:t>
            </a:r>
            <a:r>
              <a:rPr lang="en-AU" sz="4400" dirty="0">
                <a:solidFill>
                  <a:srgbClr val="0070C0"/>
                </a:solidFill>
              </a:rPr>
              <a:t>5-minutes</a:t>
            </a:r>
          </a:p>
          <a:p>
            <a:r>
              <a:rPr lang="en-AU" sz="4400" dirty="0">
                <a:solidFill>
                  <a:srgbClr val="0070C0"/>
                </a:solidFill>
              </a:rPr>
              <a:t>Budget Fundamentals 		30-minutes</a:t>
            </a:r>
          </a:p>
          <a:p>
            <a:r>
              <a:rPr lang="en-AU" sz="4400" dirty="0">
                <a:solidFill>
                  <a:srgbClr val="0070C0"/>
                </a:solidFill>
              </a:rPr>
              <a:t>Conversations				15-minutes</a:t>
            </a:r>
          </a:p>
          <a:p>
            <a:r>
              <a:rPr lang="en-AU" sz="4400" dirty="0">
                <a:solidFill>
                  <a:srgbClr val="0070C0"/>
                </a:solidFill>
              </a:rPr>
              <a:t>Q&amp;A and FINAL WRAP UP		10-minutes</a:t>
            </a:r>
          </a:p>
          <a:p>
            <a:endParaRPr lang="en-AU" sz="4400" dirty="0">
              <a:solidFill>
                <a:srgbClr val="0070C0"/>
              </a:solidFill>
            </a:endParaRPr>
          </a:p>
          <a:p>
            <a:endParaRPr lang="en-AU" sz="4400" dirty="0">
              <a:solidFill>
                <a:srgbClr val="0070C0"/>
              </a:solidFill>
            </a:endParaRPr>
          </a:p>
          <a:p>
            <a:endParaRPr lang="en-AU" sz="2000" dirty="0">
              <a:solidFill>
                <a:srgbClr val="0070C0"/>
              </a:solidFill>
            </a:endParaRPr>
          </a:p>
          <a:p>
            <a:endParaRPr lang="en-AU" sz="3200" dirty="0">
              <a:solidFill>
                <a:srgbClr val="0070C0"/>
              </a:solidFill>
            </a:endParaRPr>
          </a:p>
          <a:p>
            <a:endParaRPr lang="en-AU" sz="2000" dirty="0">
              <a:solidFill>
                <a:srgbClr val="0070C0"/>
              </a:solidFill>
            </a:endParaRPr>
          </a:p>
        </p:txBody>
      </p:sp>
    </p:spTree>
    <p:extLst>
      <p:ext uri="{BB962C8B-B14F-4D97-AF65-F5344CB8AC3E}">
        <p14:creationId xmlns:p14="http://schemas.microsoft.com/office/powerpoint/2010/main" val="8856692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a:extLst>
            <a:ext uri="{FF2B5EF4-FFF2-40B4-BE49-F238E27FC236}">
              <a16:creationId xmlns:a16="http://schemas.microsoft.com/office/drawing/2014/main" id="{D634632B-6473-5404-029D-877243CB0B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F87F26-DD90-4F5C-7BBC-ABB46275B394}"/>
              </a:ext>
            </a:extLst>
          </p:cNvPr>
          <p:cNvSpPr txBox="1">
            <a:spLocks/>
          </p:cNvSpPr>
          <p:nvPr/>
        </p:nvSpPr>
        <p:spPr>
          <a:xfrm>
            <a:off x="611749" y="654292"/>
            <a:ext cx="10123046" cy="4532369"/>
          </a:xfrm>
          <a:prstGeom prst="rect">
            <a:avLst/>
          </a:prstGeom>
        </p:spPr>
        <p:txBody>
          <a:bodyPr/>
          <a:lstStyle>
            <a:lvl1pPr algn="l" defTabSz="914400" rtl="0" eaLnBrk="1" latinLnBrk="0" hangingPunct="1">
              <a:lnSpc>
                <a:spcPct val="90000"/>
              </a:lnSpc>
              <a:spcBef>
                <a:spcPct val="0"/>
              </a:spcBef>
              <a:buNone/>
              <a:defRPr sz="5400" kern="1200" cap="all" baseline="0">
                <a:solidFill>
                  <a:schemeClr val="accent1">
                    <a:lumMod val="60000"/>
                    <a:lumOff val="40000"/>
                  </a:schemeClr>
                </a:solidFill>
                <a:effectLst/>
                <a:latin typeface="+mj-lt"/>
                <a:ea typeface="+mj-ea"/>
                <a:cs typeface="+mj-cs"/>
              </a:defRPr>
            </a:lvl1pPr>
          </a:lstStyle>
          <a:p>
            <a:r>
              <a:rPr lang="en-AU" sz="4800" u="sng" dirty="0">
                <a:solidFill>
                  <a:schemeClr val="tx1"/>
                </a:solidFill>
              </a:rPr>
              <a:t>GRANT FUNDING – ARTS ON TOUR</a:t>
            </a:r>
          </a:p>
          <a:p>
            <a:endParaRPr lang="en-AU" sz="2800" u="sng" dirty="0">
              <a:solidFill>
                <a:schemeClr val="tx1"/>
              </a:solidFill>
            </a:endParaRPr>
          </a:p>
          <a:p>
            <a:pPr marL="457200" indent="-457200">
              <a:buFont typeface="Wingdings" panose="05000000000000000000" pitchFamily="2" charset="2"/>
              <a:buChar char="§"/>
            </a:pPr>
            <a:r>
              <a:rPr lang="en-AU" sz="2800" dirty="0">
                <a:solidFill>
                  <a:schemeClr val="accent2"/>
                </a:solidFill>
              </a:rPr>
              <a:t>I say traditionally, because Playing Australia has now broadened their scope to cover any costs that make the tour viable. At Arts on Tour our focus is still mostly on travel costs, but we will sometimes ask for a small amount of the production costs if that helps make the tour more viable for presenters to buy.</a:t>
            </a:r>
          </a:p>
          <a:p>
            <a:pPr marL="571500" indent="-571500">
              <a:buFont typeface="Wingdings" panose="05000000000000000000" pitchFamily="2" charset="2"/>
              <a:buChar char="§"/>
            </a:pPr>
            <a:endParaRPr lang="en-AU" sz="2800" dirty="0">
              <a:solidFill>
                <a:schemeClr val="accent2"/>
              </a:solidFill>
            </a:endParaRPr>
          </a:p>
          <a:p>
            <a:pPr marL="457200" indent="-457200">
              <a:buFont typeface="Wingdings" panose="05000000000000000000" pitchFamily="2" charset="2"/>
              <a:buChar char="§"/>
            </a:pPr>
            <a:r>
              <a:rPr lang="en-AU" sz="2800" dirty="0">
                <a:solidFill>
                  <a:schemeClr val="accent2"/>
                </a:solidFill>
              </a:rPr>
              <a:t>There’s a $120k cap on Create NSW grants, but no limit to what you can ask for from Playing Australia. </a:t>
            </a:r>
          </a:p>
          <a:p>
            <a:endParaRPr lang="en-AU" sz="2000" dirty="0">
              <a:solidFill>
                <a:srgbClr val="0070C0"/>
              </a:solidFill>
            </a:endParaRPr>
          </a:p>
        </p:txBody>
      </p:sp>
      <p:pic>
        <p:nvPicPr>
          <p:cNvPr id="3" name="Picture 2" descr="Government Grants For Businesses | Advivo">
            <a:extLst>
              <a:ext uri="{FF2B5EF4-FFF2-40B4-BE49-F238E27FC236}">
                <a16:creationId xmlns:a16="http://schemas.microsoft.com/office/drawing/2014/main" id="{5E1A8924-4ACD-B835-A4DA-ACA596DCDC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74857" y="5186661"/>
            <a:ext cx="2205394" cy="11026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7507676"/>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a:extLst>
            <a:ext uri="{FF2B5EF4-FFF2-40B4-BE49-F238E27FC236}">
              <a16:creationId xmlns:a16="http://schemas.microsoft.com/office/drawing/2014/main" id="{D3BD7D9B-481B-3EB8-074E-AB176E34BC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B6B2C0-0B6D-D75D-DC66-4D84AEC09D3B}"/>
              </a:ext>
            </a:extLst>
          </p:cNvPr>
          <p:cNvSpPr txBox="1">
            <a:spLocks/>
          </p:cNvSpPr>
          <p:nvPr/>
        </p:nvSpPr>
        <p:spPr>
          <a:xfrm>
            <a:off x="611749" y="654292"/>
            <a:ext cx="10123046" cy="4532369"/>
          </a:xfrm>
          <a:prstGeom prst="rect">
            <a:avLst/>
          </a:prstGeom>
        </p:spPr>
        <p:txBody>
          <a:bodyPr/>
          <a:lstStyle>
            <a:lvl1pPr algn="l" defTabSz="914400" rtl="0" eaLnBrk="1" latinLnBrk="0" hangingPunct="1">
              <a:lnSpc>
                <a:spcPct val="90000"/>
              </a:lnSpc>
              <a:spcBef>
                <a:spcPct val="0"/>
              </a:spcBef>
              <a:buNone/>
              <a:defRPr sz="5400" kern="1200" cap="all" baseline="0">
                <a:solidFill>
                  <a:schemeClr val="accent1">
                    <a:lumMod val="60000"/>
                    <a:lumOff val="40000"/>
                  </a:schemeClr>
                </a:solidFill>
                <a:effectLst/>
                <a:latin typeface="+mj-lt"/>
                <a:ea typeface="+mj-ea"/>
                <a:cs typeface="+mj-cs"/>
              </a:defRPr>
            </a:lvl1pPr>
          </a:lstStyle>
          <a:p>
            <a:r>
              <a:rPr lang="en-AU" sz="4800" u="sng" dirty="0">
                <a:solidFill>
                  <a:schemeClr val="tx1"/>
                </a:solidFill>
              </a:rPr>
              <a:t>GRANT FUNDING – ARTS ON TOUR</a:t>
            </a:r>
          </a:p>
          <a:p>
            <a:endParaRPr lang="en-AU" sz="1000" dirty="0">
              <a:solidFill>
                <a:schemeClr val="accent2"/>
              </a:solidFill>
            </a:endParaRPr>
          </a:p>
          <a:p>
            <a:pPr marL="457200" indent="-457200">
              <a:buFont typeface="Wingdings" panose="05000000000000000000" pitchFamily="2" charset="2"/>
              <a:buChar char="§"/>
            </a:pPr>
            <a:r>
              <a:rPr lang="en-AU" sz="2800" dirty="0">
                <a:solidFill>
                  <a:schemeClr val="accent2"/>
                </a:solidFill>
              </a:rPr>
              <a:t>Both are highly competitive and have strict eligibility criteria, such as a minimum number of regional venues you need on the tour. </a:t>
            </a:r>
          </a:p>
          <a:p>
            <a:pPr marL="342900" indent="-342900">
              <a:buFont typeface="Wingdings" panose="05000000000000000000" pitchFamily="2" charset="2"/>
              <a:buChar char="§"/>
            </a:pPr>
            <a:endParaRPr lang="en-AU" sz="1000" dirty="0">
              <a:solidFill>
                <a:schemeClr val="accent2"/>
              </a:solidFill>
            </a:endParaRPr>
          </a:p>
          <a:p>
            <a:pPr marL="457200" indent="-457200">
              <a:buFont typeface="Wingdings" panose="05000000000000000000" pitchFamily="2" charset="2"/>
              <a:buChar char="§"/>
            </a:pPr>
            <a:r>
              <a:rPr lang="en-AU" sz="2800" dirty="0">
                <a:solidFill>
                  <a:schemeClr val="accent2"/>
                </a:solidFill>
              </a:rPr>
              <a:t>This can feel out of reach if you’re new to this – but certainly worth familiarizing yourself with now, so it isn’t so daunting next time. </a:t>
            </a:r>
          </a:p>
          <a:p>
            <a:pPr marL="457200" indent="-457200">
              <a:buFont typeface="Wingdings" panose="05000000000000000000" pitchFamily="2" charset="2"/>
              <a:buChar char="§"/>
            </a:pPr>
            <a:endParaRPr lang="en-AU" sz="1000" dirty="0">
              <a:solidFill>
                <a:schemeClr val="accent2"/>
              </a:solidFill>
            </a:endParaRPr>
          </a:p>
          <a:p>
            <a:pPr marL="457200" indent="-457200">
              <a:buFont typeface="Wingdings" panose="05000000000000000000" pitchFamily="2" charset="2"/>
              <a:buChar char="§"/>
            </a:pPr>
            <a:r>
              <a:rPr lang="en-AU" sz="2800" dirty="0">
                <a:solidFill>
                  <a:schemeClr val="accent2"/>
                </a:solidFill>
              </a:rPr>
              <a:t>The Playing Australia budget template is also great for detailed travel costing – we use a modified version of that at Arts on Tour for all our travel costings (this is available on the Tour Lab resources page!)</a:t>
            </a:r>
          </a:p>
          <a:p>
            <a:endParaRPr lang="en-AU" sz="2000" dirty="0">
              <a:solidFill>
                <a:srgbClr val="0070C0"/>
              </a:solidFill>
            </a:endParaRPr>
          </a:p>
        </p:txBody>
      </p:sp>
      <p:pic>
        <p:nvPicPr>
          <p:cNvPr id="3" name="Picture 2" descr="Government Grants For Businesses | Advivo">
            <a:extLst>
              <a:ext uri="{FF2B5EF4-FFF2-40B4-BE49-F238E27FC236}">
                <a16:creationId xmlns:a16="http://schemas.microsoft.com/office/drawing/2014/main" id="{CD003D2A-3F53-4E3B-4D60-03A85F2B74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74857" y="5186661"/>
            <a:ext cx="2205394" cy="11026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0512664"/>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a:extLst>
            <a:ext uri="{FF2B5EF4-FFF2-40B4-BE49-F238E27FC236}">
              <a16:creationId xmlns:a16="http://schemas.microsoft.com/office/drawing/2014/main" id="{C094030E-C170-4168-0D95-63F8480BB5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65B033-6B67-1CA1-47F1-5627FF0DDFFC}"/>
              </a:ext>
            </a:extLst>
          </p:cNvPr>
          <p:cNvSpPr txBox="1">
            <a:spLocks/>
          </p:cNvSpPr>
          <p:nvPr/>
        </p:nvSpPr>
        <p:spPr>
          <a:xfrm>
            <a:off x="611749" y="654292"/>
            <a:ext cx="10123046" cy="4532369"/>
          </a:xfrm>
          <a:prstGeom prst="rect">
            <a:avLst/>
          </a:prstGeom>
        </p:spPr>
        <p:txBody>
          <a:bodyPr/>
          <a:lstStyle>
            <a:lvl1pPr algn="l" defTabSz="914400" rtl="0" eaLnBrk="1" latinLnBrk="0" hangingPunct="1">
              <a:lnSpc>
                <a:spcPct val="90000"/>
              </a:lnSpc>
              <a:spcBef>
                <a:spcPct val="0"/>
              </a:spcBef>
              <a:buNone/>
              <a:defRPr sz="5400" kern="1200" cap="all" baseline="0">
                <a:solidFill>
                  <a:schemeClr val="accent1">
                    <a:lumMod val="60000"/>
                    <a:lumOff val="40000"/>
                  </a:schemeClr>
                </a:solidFill>
                <a:effectLst/>
                <a:latin typeface="+mj-lt"/>
                <a:ea typeface="+mj-ea"/>
                <a:cs typeface="+mj-cs"/>
              </a:defRPr>
            </a:lvl1pPr>
          </a:lstStyle>
          <a:p>
            <a:r>
              <a:rPr lang="en-AU" sz="4800" u="sng" dirty="0">
                <a:solidFill>
                  <a:schemeClr val="tx1"/>
                </a:solidFill>
              </a:rPr>
              <a:t>GRANT FUNDING – ARTS ON TOUR</a:t>
            </a:r>
          </a:p>
          <a:p>
            <a:endParaRPr lang="en-AU" sz="3200" dirty="0">
              <a:solidFill>
                <a:schemeClr val="accent2"/>
              </a:solidFill>
            </a:endParaRPr>
          </a:p>
          <a:p>
            <a:pPr marL="571500" indent="-571500">
              <a:buFont typeface="Wingdings" panose="05000000000000000000" pitchFamily="2" charset="2"/>
              <a:buChar char="§"/>
            </a:pPr>
            <a:r>
              <a:rPr lang="en-AU" sz="3200" dirty="0">
                <a:solidFill>
                  <a:schemeClr val="accent2"/>
                </a:solidFill>
              </a:rPr>
              <a:t>Something that is much more accessible are local government grants, in particular quick response project grants. These are usually capped at $5k, and often run throughout the year, so these are a great way to flex your grant writing muscles. (And ask for feedback on your applications if they aren’t successful – we’re artists after all, we love getting notes, don’t we?!)</a:t>
            </a:r>
          </a:p>
          <a:p>
            <a:pPr algn="ctr"/>
            <a:endParaRPr lang="en-AU" sz="1000" dirty="0">
              <a:solidFill>
                <a:srgbClr val="FF0000"/>
              </a:solidFill>
            </a:endParaRPr>
          </a:p>
          <a:p>
            <a:r>
              <a:rPr lang="en-AU" sz="2000" b="1" dirty="0">
                <a:solidFill>
                  <a:srgbClr val="FF0000"/>
                </a:solidFill>
              </a:rPr>
              <a:t>        </a:t>
            </a:r>
          </a:p>
          <a:p>
            <a:endParaRPr lang="en-AU" sz="2000" dirty="0">
              <a:solidFill>
                <a:schemeClr val="accent2"/>
              </a:solidFill>
            </a:endParaRPr>
          </a:p>
          <a:p>
            <a:endParaRPr lang="en-AU" sz="2000" dirty="0">
              <a:solidFill>
                <a:schemeClr val="accent2"/>
              </a:solidFill>
            </a:endParaRPr>
          </a:p>
          <a:p>
            <a:endParaRPr lang="en-AU" sz="2000" dirty="0">
              <a:solidFill>
                <a:srgbClr val="0070C0"/>
              </a:solidFill>
            </a:endParaRPr>
          </a:p>
        </p:txBody>
      </p:sp>
      <p:pic>
        <p:nvPicPr>
          <p:cNvPr id="3" name="Picture 2" descr="Government Grants For Businesses | Advivo">
            <a:extLst>
              <a:ext uri="{FF2B5EF4-FFF2-40B4-BE49-F238E27FC236}">
                <a16:creationId xmlns:a16="http://schemas.microsoft.com/office/drawing/2014/main" id="{CEA75597-156A-050B-F4AF-7BFFBD8C9A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74857" y="5186661"/>
            <a:ext cx="2205394" cy="11026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9253704"/>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a:extLst>
            <a:ext uri="{FF2B5EF4-FFF2-40B4-BE49-F238E27FC236}">
              <a16:creationId xmlns:a16="http://schemas.microsoft.com/office/drawing/2014/main" id="{80CD7587-33CE-9E3E-1670-709C3849C4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EB79CB-6A91-B74C-F596-EE2F7A14F824}"/>
              </a:ext>
            </a:extLst>
          </p:cNvPr>
          <p:cNvSpPr txBox="1">
            <a:spLocks/>
          </p:cNvSpPr>
          <p:nvPr/>
        </p:nvSpPr>
        <p:spPr>
          <a:xfrm>
            <a:off x="611749" y="654292"/>
            <a:ext cx="10123046" cy="4532369"/>
          </a:xfrm>
          <a:prstGeom prst="rect">
            <a:avLst/>
          </a:prstGeom>
        </p:spPr>
        <p:txBody>
          <a:bodyPr/>
          <a:lstStyle>
            <a:lvl1pPr algn="l" defTabSz="914400" rtl="0" eaLnBrk="1" latinLnBrk="0" hangingPunct="1">
              <a:lnSpc>
                <a:spcPct val="90000"/>
              </a:lnSpc>
              <a:spcBef>
                <a:spcPct val="0"/>
              </a:spcBef>
              <a:buNone/>
              <a:defRPr sz="5400" kern="1200" cap="all" baseline="0">
                <a:solidFill>
                  <a:schemeClr val="accent1">
                    <a:lumMod val="60000"/>
                    <a:lumOff val="40000"/>
                  </a:schemeClr>
                </a:solidFill>
                <a:effectLst/>
                <a:latin typeface="+mj-lt"/>
                <a:ea typeface="+mj-ea"/>
                <a:cs typeface="+mj-cs"/>
              </a:defRPr>
            </a:lvl1pPr>
          </a:lstStyle>
          <a:p>
            <a:r>
              <a:rPr lang="en-AU" sz="4800" u="sng" dirty="0">
                <a:solidFill>
                  <a:schemeClr val="tx1"/>
                </a:solidFill>
              </a:rPr>
              <a:t>GRANT FUNDING – ARTS ON TOUR</a:t>
            </a:r>
          </a:p>
          <a:p>
            <a:endParaRPr lang="en-AU" sz="3200" dirty="0">
              <a:solidFill>
                <a:schemeClr val="accent2"/>
              </a:solidFill>
            </a:endParaRPr>
          </a:p>
          <a:p>
            <a:pPr marL="457200" indent="-457200">
              <a:buFont typeface="Wingdings" panose="05000000000000000000" pitchFamily="2" charset="2"/>
              <a:buChar char="§"/>
            </a:pPr>
            <a:r>
              <a:rPr lang="en-AU" sz="3200" dirty="0">
                <a:solidFill>
                  <a:schemeClr val="accent2"/>
                </a:solidFill>
              </a:rPr>
              <a:t>I mentioned it in the opening, Arts on Tour also have a small grant program, Backroads, which has three grants up to $7k to tour to independent or community run venues. If you want to find out more about Backroads, chat to Mark.</a:t>
            </a:r>
          </a:p>
          <a:p>
            <a:endParaRPr lang="en-AU" sz="2000" b="1" dirty="0">
              <a:solidFill>
                <a:srgbClr val="FF0000"/>
              </a:solidFill>
            </a:endParaRPr>
          </a:p>
          <a:p>
            <a:endParaRPr lang="en-AU" sz="2000" dirty="0">
              <a:solidFill>
                <a:schemeClr val="accent2"/>
              </a:solidFill>
            </a:endParaRPr>
          </a:p>
          <a:p>
            <a:endParaRPr lang="en-AU" sz="2000" dirty="0">
              <a:solidFill>
                <a:schemeClr val="accent2"/>
              </a:solidFill>
            </a:endParaRPr>
          </a:p>
          <a:p>
            <a:endParaRPr lang="en-AU" sz="2000" dirty="0">
              <a:solidFill>
                <a:srgbClr val="0070C0"/>
              </a:solidFill>
            </a:endParaRPr>
          </a:p>
        </p:txBody>
      </p:sp>
      <p:pic>
        <p:nvPicPr>
          <p:cNvPr id="1026" name="Picture 2" descr="Happy Place Scrooge McDuck Giclee ...">
            <a:extLst>
              <a:ext uri="{FF2B5EF4-FFF2-40B4-BE49-F238E27FC236}">
                <a16:creationId xmlns:a16="http://schemas.microsoft.com/office/drawing/2014/main" id="{D3AAD04D-D7BF-55E4-3216-697F0B70F7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32401" y="3736733"/>
            <a:ext cx="1847850" cy="2466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7102115"/>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273D74A-A337-4E98-960F-AAC96FE2123A}"/>
              </a:ext>
            </a:extLst>
          </p:cNvPr>
          <p:cNvSpPr txBox="1">
            <a:spLocks/>
          </p:cNvSpPr>
          <p:nvPr/>
        </p:nvSpPr>
        <p:spPr>
          <a:xfrm>
            <a:off x="611749" y="654292"/>
            <a:ext cx="10123046" cy="4532369"/>
          </a:xfrm>
          <a:prstGeom prst="rect">
            <a:avLst/>
          </a:prstGeom>
        </p:spPr>
        <p:txBody>
          <a:bodyPr/>
          <a:lstStyle>
            <a:lvl1pPr algn="l" defTabSz="914400" rtl="0" eaLnBrk="1" latinLnBrk="0" hangingPunct="1">
              <a:lnSpc>
                <a:spcPct val="90000"/>
              </a:lnSpc>
              <a:spcBef>
                <a:spcPct val="0"/>
              </a:spcBef>
              <a:buNone/>
              <a:defRPr sz="5400" kern="1200" cap="all" baseline="0">
                <a:solidFill>
                  <a:schemeClr val="accent1">
                    <a:lumMod val="60000"/>
                    <a:lumOff val="40000"/>
                  </a:schemeClr>
                </a:solidFill>
                <a:effectLst/>
                <a:latin typeface="+mj-lt"/>
                <a:ea typeface="+mj-ea"/>
                <a:cs typeface="+mj-cs"/>
              </a:defRPr>
            </a:lvl1pPr>
          </a:lstStyle>
          <a:p>
            <a:r>
              <a:rPr lang="en-AU" sz="4800" u="sng" dirty="0">
                <a:solidFill>
                  <a:schemeClr val="tx1"/>
                </a:solidFill>
              </a:rPr>
              <a:t>CONVERSATIONS WITH ARTS ON TOUR</a:t>
            </a:r>
          </a:p>
          <a:p>
            <a:endParaRPr lang="en-AU" sz="2000" dirty="0">
              <a:solidFill>
                <a:srgbClr val="0070C0"/>
              </a:solidFill>
            </a:endParaRPr>
          </a:p>
          <a:p>
            <a:endParaRPr lang="en-AU" sz="3200" dirty="0">
              <a:solidFill>
                <a:schemeClr val="accent2"/>
              </a:solidFill>
            </a:endParaRPr>
          </a:p>
          <a:p>
            <a:pPr marL="571500" indent="-571500">
              <a:buFont typeface="Wingdings" panose="05000000000000000000" pitchFamily="2" charset="2"/>
              <a:buChar char="§"/>
            </a:pPr>
            <a:r>
              <a:rPr lang="en-AU" sz="3200" dirty="0">
                <a:solidFill>
                  <a:schemeClr val="accent2"/>
                </a:solidFill>
              </a:rPr>
              <a:t>Tour financial objectives </a:t>
            </a:r>
          </a:p>
          <a:p>
            <a:pPr marL="571500" indent="-571500">
              <a:buFont typeface="Wingdings" panose="05000000000000000000" pitchFamily="2" charset="2"/>
              <a:buChar char="§"/>
            </a:pPr>
            <a:r>
              <a:rPr lang="en-AU" sz="3200" dirty="0">
                <a:solidFill>
                  <a:schemeClr val="accent2"/>
                </a:solidFill>
              </a:rPr>
              <a:t>Transparency - Understanding the difference between your internal budget and what you share with a potential partner or buyer?    </a:t>
            </a:r>
          </a:p>
          <a:p>
            <a:pPr marL="571500" indent="-571500">
              <a:buFont typeface="Wingdings" panose="05000000000000000000" pitchFamily="2" charset="2"/>
              <a:buChar char="§"/>
            </a:pPr>
            <a:r>
              <a:rPr lang="en-AU" sz="3200" dirty="0">
                <a:solidFill>
                  <a:schemeClr val="accent2"/>
                </a:solidFill>
              </a:rPr>
              <a:t>Contingency – how do you manage ‘hidden’ revenue</a:t>
            </a:r>
          </a:p>
          <a:p>
            <a:pPr marL="571500" indent="-571500">
              <a:buFont typeface="Wingdings" panose="05000000000000000000" pitchFamily="2" charset="2"/>
              <a:buChar char="§"/>
            </a:pPr>
            <a:r>
              <a:rPr lang="en-AU" sz="3200" dirty="0">
                <a:solidFill>
                  <a:schemeClr val="accent2"/>
                </a:solidFill>
              </a:rPr>
              <a:t>royalties</a:t>
            </a:r>
          </a:p>
          <a:p>
            <a:endParaRPr lang="en-AU" sz="3200" dirty="0">
              <a:solidFill>
                <a:schemeClr val="accent2"/>
              </a:solidFill>
            </a:endParaRPr>
          </a:p>
          <a:p>
            <a:pPr marL="571500" indent="-571500">
              <a:buFont typeface="Wingdings" panose="05000000000000000000" pitchFamily="2" charset="2"/>
              <a:buChar char="§"/>
            </a:pPr>
            <a:endParaRPr lang="en-AU" sz="3200" dirty="0">
              <a:solidFill>
                <a:schemeClr val="accent2"/>
              </a:solidFill>
            </a:endParaRPr>
          </a:p>
          <a:p>
            <a:br>
              <a:rPr lang="en-AU" sz="2000" dirty="0">
                <a:solidFill>
                  <a:srgbClr val="0070C0"/>
                </a:solidFill>
              </a:rPr>
            </a:br>
            <a:endParaRPr lang="en-AU" sz="2000" dirty="0">
              <a:solidFill>
                <a:srgbClr val="0070C0"/>
              </a:solidFill>
            </a:endParaRPr>
          </a:p>
        </p:txBody>
      </p:sp>
      <p:pic>
        <p:nvPicPr>
          <p:cNvPr id="5" name="Picture 4" descr="Teaching Your Students How to Have a ...">
            <a:extLst>
              <a:ext uri="{FF2B5EF4-FFF2-40B4-BE49-F238E27FC236}">
                <a16:creationId xmlns:a16="http://schemas.microsoft.com/office/drawing/2014/main" id="{1AF32A0B-9A20-4AA4-DC84-72B176CF83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45168" y="4529553"/>
            <a:ext cx="2235083" cy="16741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63322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273D74A-A337-4E98-960F-AAC96FE2123A}"/>
              </a:ext>
            </a:extLst>
          </p:cNvPr>
          <p:cNvSpPr txBox="1">
            <a:spLocks/>
          </p:cNvSpPr>
          <p:nvPr/>
        </p:nvSpPr>
        <p:spPr>
          <a:xfrm>
            <a:off x="611749" y="654292"/>
            <a:ext cx="10123046" cy="4532369"/>
          </a:xfrm>
          <a:prstGeom prst="rect">
            <a:avLst/>
          </a:prstGeom>
        </p:spPr>
        <p:txBody>
          <a:bodyPr/>
          <a:lstStyle>
            <a:lvl1pPr algn="l" defTabSz="914400" rtl="0" eaLnBrk="1" latinLnBrk="0" hangingPunct="1">
              <a:lnSpc>
                <a:spcPct val="90000"/>
              </a:lnSpc>
              <a:spcBef>
                <a:spcPct val="0"/>
              </a:spcBef>
              <a:buNone/>
              <a:defRPr sz="5400" kern="1200" cap="all" baseline="0">
                <a:solidFill>
                  <a:schemeClr val="accent1">
                    <a:lumMod val="60000"/>
                    <a:lumOff val="40000"/>
                  </a:schemeClr>
                </a:solidFill>
                <a:effectLst/>
                <a:latin typeface="+mj-lt"/>
                <a:ea typeface="+mj-ea"/>
                <a:cs typeface="+mj-cs"/>
              </a:defRPr>
            </a:lvl1pPr>
          </a:lstStyle>
          <a:p>
            <a:endParaRPr lang="en-AU" sz="2000" dirty="0">
              <a:solidFill>
                <a:srgbClr val="0070C0"/>
              </a:solidFill>
            </a:endParaRPr>
          </a:p>
          <a:p>
            <a:br>
              <a:rPr lang="en-AU" sz="2000" dirty="0">
                <a:solidFill>
                  <a:srgbClr val="0070C0"/>
                </a:solidFill>
              </a:rPr>
            </a:br>
            <a:endParaRPr lang="en-AU" sz="2000" dirty="0">
              <a:solidFill>
                <a:srgbClr val="0070C0"/>
              </a:solidFill>
            </a:endParaRPr>
          </a:p>
        </p:txBody>
      </p:sp>
      <p:pic>
        <p:nvPicPr>
          <p:cNvPr id="4098" name="Picture 2" descr="Questions &amp; Answers: Episode 2 - YouTube">
            <a:extLst>
              <a:ext uri="{FF2B5EF4-FFF2-40B4-BE49-F238E27FC236}">
                <a16:creationId xmlns:a16="http://schemas.microsoft.com/office/drawing/2014/main" id="{70A7B96A-958D-5871-27C6-78FEE3C585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9244" y="1671339"/>
            <a:ext cx="4890052" cy="27384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19415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C63522-26A1-71AA-73C4-2D9B06AB2A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BA2577-AE51-7B8E-E627-99F807FCF6A5}"/>
              </a:ext>
            </a:extLst>
          </p:cNvPr>
          <p:cNvSpPr txBox="1">
            <a:spLocks/>
          </p:cNvSpPr>
          <p:nvPr/>
        </p:nvSpPr>
        <p:spPr>
          <a:xfrm>
            <a:off x="611749" y="654292"/>
            <a:ext cx="10123046" cy="4532369"/>
          </a:xfrm>
          <a:prstGeom prst="rect">
            <a:avLst/>
          </a:prstGeom>
        </p:spPr>
        <p:txBody>
          <a:bodyPr/>
          <a:lstStyle>
            <a:lvl1pPr algn="l" defTabSz="914400" rtl="0" eaLnBrk="1" latinLnBrk="0" hangingPunct="1">
              <a:lnSpc>
                <a:spcPct val="90000"/>
              </a:lnSpc>
              <a:spcBef>
                <a:spcPct val="0"/>
              </a:spcBef>
              <a:buNone/>
              <a:defRPr sz="5400" kern="1200" cap="all" baseline="0">
                <a:solidFill>
                  <a:schemeClr val="accent1">
                    <a:lumMod val="60000"/>
                    <a:lumOff val="40000"/>
                  </a:schemeClr>
                </a:solidFill>
                <a:effectLst/>
                <a:latin typeface="+mj-lt"/>
                <a:ea typeface="+mj-ea"/>
                <a:cs typeface="+mj-cs"/>
              </a:defRPr>
            </a:lvl1pPr>
          </a:lstStyle>
          <a:p>
            <a:r>
              <a:rPr lang="en-AU" sz="4800" u="sng" dirty="0">
                <a:solidFill>
                  <a:schemeClr val="tx1"/>
                </a:solidFill>
              </a:rPr>
              <a:t>Models of producing</a:t>
            </a:r>
          </a:p>
          <a:p>
            <a:endParaRPr lang="en-AU" sz="3200" u="sng" dirty="0">
              <a:solidFill>
                <a:srgbClr val="0070C0"/>
              </a:solidFill>
            </a:endParaRPr>
          </a:p>
          <a:p>
            <a:pPr marL="514350" indent="-514350">
              <a:lnSpc>
                <a:spcPct val="100000"/>
              </a:lnSpc>
              <a:buFont typeface="Wingdings" panose="05000000000000000000" pitchFamily="2" charset="2"/>
              <a:buChar char="§"/>
            </a:pPr>
            <a:r>
              <a:rPr lang="en-AU" sz="3200" dirty="0">
                <a:solidFill>
                  <a:schemeClr val="accent2"/>
                </a:solidFill>
              </a:rPr>
              <a:t>Self-produced </a:t>
            </a:r>
          </a:p>
          <a:p>
            <a:pPr marL="514350" indent="-514350">
              <a:lnSpc>
                <a:spcPct val="100000"/>
              </a:lnSpc>
              <a:buFont typeface="Wingdings" panose="05000000000000000000" pitchFamily="2" charset="2"/>
              <a:buChar char="§"/>
            </a:pPr>
            <a:r>
              <a:rPr lang="en-AU" sz="3200" dirty="0">
                <a:solidFill>
                  <a:schemeClr val="accent2"/>
                </a:solidFill>
              </a:rPr>
              <a:t>Sell-off/ buy in’s</a:t>
            </a:r>
          </a:p>
          <a:p>
            <a:pPr marL="514350" indent="-514350">
              <a:lnSpc>
                <a:spcPct val="100000"/>
              </a:lnSpc>
              <a:buFont typeface="Wingdings" panose="05000000000000000000" pitchFamily="2" charset="2"/>
              <a:buChar char="§"/>
            </a:pPr>
            <a:r>
              <a:rPr lang="en-AU" sz="3200" dirty="0">
                <a:solidFill>
                  <a:schemeClr val="accent2"/>
                </a:solidFill>
              </a:rPr>
              <a:t>Co-productions</a:t>
            </a:r>
          </a:p>
          <a:p>
            <a:pPr marL="514350" indent="-514350">
              <a:lnSpc>
                <a:spcPct val="100000"/>
              </a:lnSpc>
              <a:buFont typeface="Wingdings" panose="05000000000000000000" pitchFamily="2" charset="2"/>
              <a:buChar char="§"/>
            </a:pPr>
            <a:r>
              <a:rPr lang="en-AU" sz="3200" dirty="0">
                <a:solidFill>
                  <a:schemeClr val="accent2"/>
                </a:solidFill>
              </a:rPr>
              <a:t>Subsidised/ Government funded</a:t>
            </a:r>
          </a:p>
          <a:p>
            <a:pPr marL="514350" indent="-514350">
              <a:lnSpc>
                <a:spcPct val="100000"/>
              </a:lnSpc>
              <a:buFont typeface="Wingdings" panose="05000000000000000000" pitchFamily="2" charset="2"/>
              <a:buChar char="§"/>
            </a:pPr>
            <a:r>
              <a:rPr lang="en-AU" sz="3200" dirty="0">
                <a:solidFill>
                  <a:schemeClr val="accent2"/>
                </a:solidFill>
              </a:rPr>
              <a:t>Co-op / profit share</a:t>
            </a:r>
          </a:p>
          <a:p>
            <a:pPr marL="514350" indent="-514350">
              <a:buFont typeface="Wingdings" panose="05000000000000000000" pitchFamily="2" charset="2"/>
              <a:buChar char="§"/>
            </a:pPr>
            <a:endParaRPr lang="en-AU" sz="3200" dirty="0">
              <a:solidFill>
                <a:schemeClr val="accent2"/>
              </a:solidFill>
            </a:endParaRPr>
          </a:p>
          <a:p>
            <a:endParaRPr lang="en-AU" sz="2000" dirty="0">
              <a:solidFill>
                <a:srgbClr val="0070C0"/>
              </a:solidFill>
            </a:endParaRPr>
          </a:p>
        </p:txBody>
      </p:sp>
      <p:pic>
        <p:nvPicPr>
          <p:cNvPr id="8200" name="Picture 8" descr="Melissa &amp; Doug Classic Wooden Toy ...">
            <a:extLst>
              <a:ext uri="{FF2B5EF4-FFF2-40B4-BE49-F238E27FC236}">
                <a16:creationId xmlns:a16="http://schemas.microsoft.com/office/drawing/2014/main" id="{50373E98-E6F3-E763-B50F-DDB3AB02AB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21774" y="4822018"/>
            <a:ext cx="1458477" cy="14584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19775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B8B22-BD1C-B9B2-4099-13B5056A39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3557F9-2817-7D5C-D35E-A46E68470496}"/>
              </a:ext>
            </a:extLst>
          </p:cNvPr>
          <p:cNvSpPr txBox="1">
            <a:spLocks/>
          </p:cNvSpPr>
          <p:nvPr/>
        </p:nvSpPr>
        <p:spPr>
          <a:xfrm>
            <a:off x="946728" y="464169"/>
            <a:ext cx="10123046" cy="4532369"/>
          </a:xfrm>
          <a:prstGeom prst="rect">
            <a:avLst/>
          </a:prstGeom>
        </p:spPr>
        <p:txBody>
          <a:bodyPr/>
          <a:lstStyle>
            <a:lvl1pPr algn="l" defTabSz="914400" rtl="0" eaLnBrk="1" latinLnBrk="0" hangingPunct="1">
              <a:lnSpc>
                <a:spcPct val="90000"/>
              </a:lnSpc>
              <a:spcBef>
                <a:spcPct val="0"/>
              </a:spcBef>
              <a:buNone/>
              <a:defRPr sz="5400" kern="1200" cap="all" baseline="0">
                <a:solidFill>
                  <a:schemeClr val="accent1">
                    <a:lumMod val="60000"/>
                    <a:lumOff val="40000"/>
                  </a:schemeClr>
                </a:solidFill>
                <a:effectLst/>
                <a:latin typeface="+mj-lt"/>
                <a:ea typeface="+mj-ea"/>
                <a:cs typeface="+mj-cs"/>
              </a:defRPr>
            </a:lvl1pPr>
          </a:lstStyle>
          <a:p>
            <a:r>
              <a:rPr lang="en-AU" sz="4800" u="sng" dirty="0">
                <a:solidFill>
                  <a:schemeClr val="tx1"/>
                </a:solidFill>
              </a:rPr>
              <a:t>Talking confidently about money</a:t>
            </a:r>
          </a:p>
          <a:p>
            <a:endParaRPr lang="en-AU" sz="2000" dirty="0">
              <a:solidFill>
                <a:srgbClr val="0070C0"/>
              </a:solidFill>
            </a:endParaRPr>
          </a:p>
          <a:p>
            <a:pPr marL="514350" indent="-514350">
              <a:lnSpc>
                <a:spcPct val="100000"/>
              </a:lnSpc>
              <a:buFont typeface="Wingdings" panose="05000000000000000000" pitchFamily="2" charset="2"/>
              <a:buChar char="§"/>
            </a:pPr>
            <a:r>
              <a:rPr lang="en-AU" sz="3200" dirty="0">
                <a:solidFill>
                  <a:schemeClr val="accent2"/>
                </a:solidFill>
              </a:rPr>
              <a:t>Overcoming anxiety about money</a:t>
            </a:r>
            <a:endParaRPr lang="en-AU" sz="1000" dirty="0">
              <a:solidFill>
                <a:schemeClr val="accent2"/>
              </a:solidFill>
            </a:endParaRPr>
          </a:p>
          <a:p>
            <a:pPr marL="514350" indent="-514350">
              <a:lnSpc>
                <a:spcPct val="100000"/>
              </a:lnSpc>
              <a:buFont typeface="Wingdings" panose="05000000000000000000" pitchFamily="2" charset="2"/>
              <a:buChar char="§"/>
            </a:pPr>
            <a:r>
              <a:rPr lang="en-AU" sz="3200" dirty="0">
                <a:solidFill>
                  <a:schemeClr val="accent2"/>
                </a:solidFill>
              </a:rPr>
              <a:t>What are your tour aims &amp; Objectives (for profit, gain audiences for the work, provide employment)</a:t>
            </a:r>
          </a:p>
          <a:p>
            <a:pPr marL="514350" indent="-514350">
              <a:lnSpc>
                <a:spcPct val="100000"/>
              </a:lnSpc>
              <a:buFont typeface="Wingdings" panose="05000000000000000000" pitchFamily="2" charset="2"/>
              <a:buChar char="§"/>
            </a:pPr>
            <a:r>
              <a:rPr lang="en-AU" sz="3200" dirty="0">
                <a:solidFill>
                  <a:schemeClr val="accent2"/>
                </a:solidFill>
              </a:rPr>
              <a:t>Do the detail for all budgets</a:t>
            </a:r>
          </a:p>
          <a:p>
            <a:pPr marL="514350" indent="-514350">
              <a:lnSpc>
                <a:spcPct val="100000"/>
              </a:lnSpc>
              <a:buFont typeface="Wingdings" panose="05000000000000000000" pitchFamily="2" charset="2"/>
              <a:buChar char="§"/>
            </a:pPr>
            <a:r>
              <a:rPr lang="en-AU" sz="3200" dirty="0">
                <a:solidFill>
                  <a:schemeClr val="accent2"/>
                </a:solidFill>
              </a:rPr>
              <a:t>Know what your bottom line</a:t>
            </a:r>
          </a:p>
          <a:p>
            <a:pPr marL="514350" indent="-514350">
              <a:lnSpc>
                <a:spcPct val="100000"/>
              </a:lnSpc>
              <a:buFont typeface="Wingdings" panose="05000000000000000000" pitchFamily="2" charset="2"/>
              <a:buChar char="§"/>
            </a:pPr>
            <a:r>
              <a:rPr lang="en-AU" sz="3200" dirty="0">
                <a:solidFill>
                  <a:schemeClr val="accent2"/>
                </a:solidFill>
              </a:rPr>
              <a:t>ask insightful questions when structure a deal</a:t>
            </a:r>
          </a:p>
          <a:p>
            <a:pPr>
              <a:lnSpc>
                <a:spcPct val="100000"/>
              </a:lnSpc>
            </a:pPr>
            <a:endParaRPr lang="en-AU" sz="3200" dirty="0">
              <a:solidFill>
                <a:schemeClr val="accent2"/>
              </a:solidFill>
            </a:endParaRPr>
          </a:p>
          <a:p>
            <a:pPr>
              <a:lnSpc>
                <a:spcPct val="100000"/>
              </a:lnSpc>
            </a:pPr>
            <a:r>
              <a:rPr lang="en-AU" sz="3200" dirty="0">
                <a:solidFill>
                  <a:schemeClr val="accent2"/>
                </a:solidFill>
              </a:rPr>
              <a:t>...its ok to walk away if the deal is not right</a:t>
            </a:r>
          </a:p>
          <a:p>
            <a:endParaRPr lang="en-AU" sz="3200" dirty="0">
              <a:solidFill>
                <a:srgbClr val="0070C0"/>
              </a:solidFill>
            </a:endParaRPr>
          </a:p>
          <a:p>
            <a:endParaRPr lang="en-AU" sz="2000" dirty="0">
              <a:solidFill>
                <a:srgbClr val="0070C0"/>
              </a:solidFill>
            </a:endParaRPr>
          </a:p>
        </p:txBody>
      </p:sp>
      <p:pic>
        <p:nvPicPr>
          <p:cNvPr id="10242" name="Picture 2" descr="Criminalise Cash Payments ...">
            <a:extLst>
              <a:ext uri="{FF2B5EF4-FFF2-40B4-BE49-F238E27FC236}">
                <a16:creationId xmlns:a16="http://schemas.microsoft.com/office/drawing/2014/main" id="{8728AA49-01E8-A036-423F-8632E59B58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59636" y="5078410"/>
            <a:ext cx="1864967" cy="1241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4206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D33AB-33BF-AA64-8A05-8AA1B370EE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1E2D2E-F0BA-8168-C8BF-A1121BD7F1A9}"/>
              </a:ext>
            </a:extLst>
          </p:cNvPr>
          <p:cNvSpPr txBox="1">
            <a:spLocks/>
          </p:cNvSpPr>
          <p:nvPr/>
        </p:nvSpPr>
        <p:spPr>
          <a:xfrm>
            <a:off x="611749" y="654292"/>
            <a:ext cx="10123046" cy="4532369"/>
          </a:xfrm>
          <a:prstGeom prst="rect">
            <a:avLst/>
          </a:prstGeom>
        </p:spPr>
        <p:txBody>
          <a:bodyPr/>
          <a:lstStyle>
            <a:lvl1pPr algn="l" defTabSz="914400" rtl="0" eaLnBrk="1" latinLnBrk="0" hangingPunct="1">
              <a:lnSpc>
                <a:spcPct val="90000"/>
              </a:lnSpc>
              <a:spcBef>
                <a:spcPct val="0"/>
              </a:spcBef>
              <a:buNone/>
              <a:defRPr sz="5400" kern="1200" cap="all" baseline="0">
                <a:solidFill>
                  <a:schemeClr val="accent1">
                    <a:lumMod val="60000"/>
                    <a:lumOff val="40000"/>
                  </a:schemeClr>
                </a:solidFill>
                <a:effectLst/>
                <a:latin typeface="+mj-lt"/>
                <a:ea typeface="+mj-ea"/>
                <a:cs typeface="+mj-cs"/>
              </a:defRPr>
            </a:lvl1pPr>
          </a:lstStyle>
          <a:p>
            <a:r>
              <a:rPr lang="en-AU" sz="4800" u="sng" dirty="0">
                <a:solidFill>
                  <a:schemeClr val="tx1"/>
                </a:solidFill>
              </a:rPr>
              <a:t>BUDGET MODELS</a:t>
            </a:r>
            <a:endParaRPr lang="en-AU" sz="3200" dirty="0">
              <a:solidFill>
                <a:srgbClr val="0070C0"/>
              </a:solidFill>
            </a:endParaRPr>
          </a:p>
          <a:p>
            <a:endParaRPr lang="en-US" sz="2400" dirty="0">
              <a:solidFill>
                <a:schemeClr val="accent2"/>
              </a:solidFill>
            </a:endParaRPr>
          </a:p>
          <a:p>
            <a:endParaRPr lang="en-AU" sz="1000" dirty="0">
              <a:solidFill>
                <a:schemeClr val="accent2"/>
              </a:solidFill>
            </a:endParaRPr>
          </a:p>
          <a:p>
            <a:pPr marL="514350" indent="-514350">
              <a:buFont typeface="Wingdings" panose="05000000000000000000" pitchFamily="2" charset="2"/>
              <a:buChar char="§"/>
            </a:pPr>
            <a:r>
              <a:rPr lang="en-AU" sz="3200" dirty="0">
                <a:solidFill>
                  <a:schemeClr val="accent2"/>
                </a:solidFill>
              </a:rPr>
              <a:t>SELF-PRESENTING</a:t>
            </a:r>
          </a:p>
          <a:p>
            <a:pPr marL="514350" indent="-514350">
              <a:buFont typeface="Wingdings" panose="05000000000000000000" pitchFamily="2" charset="2"/>
              <a:buChar char="§"/>
            </a:pPr>
            <a:r>
              <a:rPr lang="en-AU" sz="3200" dirty="0">
                <a:solidFill>
                  <a:schemeClr val="accent2"/>
                </a:solidFill>
              </a:rPr>
              <a:t>CO-PRODUCING</a:t>
            </a:r>
          </a:p>
          <a:p>
            <a:pPr marL="514350" indent="-514350">
              <a:buFont typeface="Wingdings" panose="05000000000000000000" pitchFamily="2" charset="2"/>
              <a:buChar char="§"/>
            </a:pPr>
            <a:r>
              <a:rPr lang="en-AU" sz="3200" dirty="0">
                <a:solidFill>
                  <a:schemeClr val="accent2"/>
                </a:solidFill>
              </a:rPr>
              <a:t>Sell off/ buy in</a:t>
            </a:r>
          </a:p>
          <a:p>
            <a:pPr marL="514350" indent="-514350">
              <a:buFont typeface="Wingdings" panose="05000000000000000000" pitchFamily="2" charset="2"/>
              <a:buChar char="§"/>
            </a:pPr>
            <a:r>
              <a:rPr lang="en-AU" sz="3200" dirty="0">
                <a:solidFill>
                  <a:schemeClr val="accent2"/>
                </a:solidFill>
              </a:rPr>
              <a:t>Co-op/ profit share</a:t>
            </a:r>
          </a:p>
          <a:p>
            <a:pPr marL="514350" indent="-514350">
              <a:buFont typeface="Wingdings" panose="05000000000000000000" pitchFamily="2" charset="2"/>
              <a:buChar char="§"/>
            </a:pPr>
            <a:r>
              <a:rPr lang="en-AU" sz="3200" dirty="0">
                <a:solidFill>
                  <a:schemeClr val="accent2"/>
                </a:solidFill>
              </a:rPr>
              <a:t>Partly government funded</a:t>
            </a:r>
          </a:p>
          <a:p>
            <a:pPr marL="514350" indent="-514350">
              <a:buFont typeface="Wingdings" panose="05000000000000000000" pitchFamily="2" charset="2"/>
              <a:buChar char="§"/>
            </a:pPr>
            <a:endParaRPr lang="en-AU" sz="3200" dirty="0">
              <a:solidFill>
                <a:schemeClr val="accent2"/>
              </a:solidFill>
            </a:endParaRPr>
          </a:p>
          <a:p>
            <a:r>
              <a:rPr lang="en-AU" sz="3200" dirty="0">
                <a:solidFill>
                  <a:schemeClr val="accent2"/>
                </a:solidFill>
              </a:rPr>
              <a:t>Projects can be scaled up and down depending on work </a:t>
            </a:r>
          </a:p>
          <a:p>
            <a:endParaRPr lang="en-AU" sz="2400" dirty="0">
              <a:solidFill>
                <a:schemeClr val="accent2"/>
              </a:solidFill>
            </a:endParaRPr>
          </a:p>
          <a:p>
            <a:endParaRPr lang="en-AU" sz="3200" dirty="0">
              <a:solidFill>
                <a:srgbClr val="0070C0"/>
              </a:solidFill>
            </a:endParaRPr>
          </a:p>
          <a:p>
            <a:endParaRPr lang="en-AU" sz="2000" dirty="0">
              <a:solidFill>
                <a:srgbClr val="0070C0"/>
              </a:solidFill>
            </a:endParaRPr>
          </a:p>
        </p:txBody>
      </p:sp>
      <p:pic>
        <p:nvPicPr>
          <p:cNvPr id="9218" name="Picture 2" descr="Tips for financial budgeting • Recipes ...">
            <a:extLst>
              <a:ext uri="{FF2B5EF4-FFF2-40B4-BE49-F238E27FC236}">
                <a16:creationId xmlns:a16="http://schemas.microsoft.com/office/drawing/2014/main" id="{F1A3E7AD-8070-918B-7782-1AFAEBE1CF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82582" y="4999465"/>
            <a:ext cx="1297669" cy="12976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1666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C4D84-91F0-4DB4-AA6A-C5B68E55B8E0}"/>
              </a:ext>
            </a:extLst>
          </p:cNvPr>
          <p:cNvSpPr txBox="1">
            <a:spLocks/>
          </p:cNvSpPr>
          <p:nvPr/>
        </p:nvSpPr>
        <p:spPr>
          <a:xfrm>
            <a:off x="611749" y="654292"/>
            <a:ext cx="10123046" cy="4532369"/>
          </a:xfrm>
          <a:prstGeom prst="rect">
            <a:avLst/>
          </a:prstGeom>
        </p:spPr>
        <p:txBody>
          <a:bodyPr/>
          <a:lstStyle>
            <a:lvl1pPr algn="l" defTabSz="914400" rtl="0" eaLnBrk="1" latinLnBrk="0" hangingPunct="1">
              <a:lnSpc>
                <a:spcPct val="90000"/>
              </a:lnSpc>
              <a:spcBef>
                <a:spcPct val="0"/>
              </a:spcBef>
              <a:buNone/>
              <a:defRPr sz="5400" kern="1200" cap="all" baseline="0">
                <a:solidFill>
                  <a:schemeClr val="accent1">
                    <a:lumMod val="60000"/>
                    <a:lumOff val="40000"/>
                  </a:schemeClr>
                </a:solidFill>
                <a:effectLst/>
                <a:latin typeface="+mj-lt"/>
                <a:ea typeface="+mj-ea"/>
                <a:cs typeface="+mj-cs"/>
              </a:defRPr>
            </a:lvl1pPr>
          </a:lstStyle>
          <a:p>
            <a:r>
              <a:rPr lang="en-AU" sz="4800" u="sng" dirty="0">
                <a:solidFill>
                  <a:schemeClr val="tx1"/>
                </a:solidFill>
              </a:rPr>
              <a:t>How to create a tour budget</a:t>
            </a:r>
          </a:p>
          <a:p>
            <a:endParaRPr lang="en-AU" sz="2000" u="sng" dirty="0">
              <a:solidFill>
                <a:srgbClr val="0070C0"/>
              </a:solidFill>
            </a:endParaRPr>
          </a:p>
          <a:p>
            <a:r>
              <a:rPr lang="en-AU" sz="3200" dirty="0">
                <a:solidFill>
                  <a:srgbClr val="0070C0"/>
                </a:solidFill>
              </a:rPr>
              <a:t>Regardless of the tour aims and objectives the process of budgeting your tour should be:</a:t>
            </a:r>
          </a:p>
          <a:p>
            <a:endParaRPr lang="en-AU" sz="2000" dirty="0">
              <a:solidFill>
                <a:srgbClr val="0070C0"/>
              </a:solidFill>
            </a:endParaRPr>
          </a:p>
          <a:p>
            <a:r>
              <a:rPr lang="en-AU" sz="3600" dirty="0">
                <a:solidFill>
                  <a:schemeClr val="accent2"/>
                </a:solidFill>
              </a:rPr>
              <a:t>       - BASED ON QUOTES AND accurate REAL COSTS and  </a:t>
            </a:r>
          </a:p>
          <a:p>
            <a:r>
              <a:rPr lang="en-AU" sz="3600" dirty="0">
                <a:solidFill>
                  <a:schemeClr val="accent2"/>
                </a:solidFill>
              </a:rPr>
              <a:t>          income projections</a:t>
            </a:r>
          </a:p>
          <a:p>
            <a:r>
              <a:rPr lang="en-AU" sz="3600" dirty="0">
                <a:solidFill>
                  <a:schemeClr val="accent2"/>
                </a:solidFill>
              </a:rPr>
              <a:t>       - be as detailed as possible including all    </a:t>
            </a:r>
          </a:p>
          <a:p>
            <a:r>
              <a:rPr lang="en-AU" sz="3600" dirty="0">
                <a:solidFill>
                  <a:schemeClr val="accent2"/>
                </a:solidFill>
              </a:rPr>
              <a:t>          workings </a:t>
            </a:r>
          </a:p>
          <a:p>
            <a:r>
              <a:rPr lang="en-AU" sz="3600" dirty="0">
                <a:solidFill>
                  <a:schemeClr val="accent2"/>
                </a:solidFill>
              </a:rPr>
              <a:t>       - Include explanatory notes for decisions made </a:t>
            </a:r>
            <a:endParaRPr lang="en-AU" sz="3200" dirty="0">
              <a:solidFill>
                <a:srgbClr val="0070C0"/>
              </a:solidFill>
            </a:endParaRPr>
          </a:p>
          <a:p>
            <a:pPr marL="571500" indent="-571500">
              <a:buFont typeface="Wingdings" panose="05000000000000000000" pitchFamily="2" charset="2"/>
              <a:buChar char="§"/>
            </a:pPr>
            <a:endParaRPr lang="en-AU" sz="4000" b="1" dirty="0">
              <a:solidFill>
                <a:schemeClr val="accent2"/>
              </a:solidFill>
            </a:endParaRPr>
          </a:p>
          <a:p>
            <a:endParaRPr lang="en-AU" sz="2000" dirty="0">
              <a:solidFill>
                <a:srgbClr val="0070C0"/>
              </a:solidFill>
            </a:endParaRPr>
          </a:p>
        </p:txBody>
      </p:sp>
      <p:pic>
        <p:nvPicPr>
          <p:cNvPr id="1028" name="Picture 4" descr="Image result for tour budget">
            <a:extLst>
              <a:ext uri="{FF2B5EF4-FFF2-40B4-BE49-F238E27FC236}">
                <a16:creationId xmlns:a16="http://schemas.microsoft.com/office/drawing/2014/main" id="{161EB448-F6B9-96F7-F0EC-E4ED5F1B976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4937"/>
          <a:stretch>
            <a:fillRect/>
          </a:stretch>
        </p:blipFill>
        <p:spPr bwMode="auto">
          <a:xfrm>
            <a:off x="10048352" y="5251010"/>
            <a:ext cx="1531899" cy="10249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8927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C4D84-91F0-4DB4-AA6A-C5B68E55B8E0}"/>
              </a:ext>
            </a:extLst>
          </p:cNvPr>
          <p:cNvSpPr txBox="1">
            <a:spLocks/>
          </p:cNvSpPr>
          <p:nvPr/>
        </p:nvSpPr>
        <p:spPr>
          <a:xfrm>
            <a:off x="611749" y="654292"/>
            <a:ext cx="10123046" cy="4532369"/>
          </a:xfrm>
          <a:prstGeom prst="rect">
            <a:avLst/>
          </a:prstGeom>
        </p:spPr>
        <p:txBody>
          <a:bodyPr/>
          <a:lstStyle>
            <a:lvl1pPr algn="l" defTabSz="914400" rtl="0" eaLnBrk="1" latinLnBrk="0" hangingPunct="1">
              <a:lnSpc>
                <a:spcPct val="90000"/>
              </a:lnSpc>
              <a:spcBef>
                <a:spcPct val="0"/>
              </a:spcBef>
              <a:buNone/>
              <a:defRPr sz="5400" kern="1200" cap="all" baseline="0">
                <a:solidFill>
                  <a:schemeClr val="accent1">
                    <a:lumMod val="60000"/>
                    <a:lumOff val="40000"/>
                  </a:schemeClr>
                </a:solidFill>
                <a:effectLst/>
                <a:latin typeface="+mj-lt"/>
                <a:ea typeface="+mj-ea"/>
                <a:cs typeface="+mj-cs"/>
              </a:defRPr>
            </a:lvl1pPr>
          </a:lstStyle>
          <a:p>
            <a:r>
              <a:rPr lang="en-AU" sz="4800" u="sng" dirty="0">
                <a:solidFill>
                  <a:schemeClr val="tx1"/>
                </a:solidFill>
              </a:rPr>
              <a:t>Tour income – SELF OR CO-PRODUCED</a:t>
            </a:r>
          </a:p>
          <a:p>
            <a:endParaRPr lang="en-AU" sz="2000" u="sng" dirty="0">
              <a:solidFill>
                <a:srgbClr val="0070C0"/>
              </a:solidFill>
            </a:endParaRPr>
          </a:p>
          <a:p>
            <a:r>
              <a:rPr lang="en-AU" sz="3000" dirty="0">
                <a:solidFill>
                  <a:srgbClr val="0070C0"/>
                </a:solidFill>
              </a:rPr>
              <a:t>TOUR income can be generated from the following sources:</a:t>
            </a:r>
          </a:p>
          <a:p>
            <a:endParaRPr lang="en-AU" sz="2000" dirty="0">
              <a:solidFill>
                <a:srgbClr val="0070C0"/>
              </a:solidFill>
            </a:endParaRPr>
          </a:p>
          <a:p>
            <a:r>
              <a:rPr lang="en-AU" sz="3600" dirty="0">
                <a:solidFill>
                  <a:schemeClr val="accent2"/>
                </a:solidFill>
              </a:rPr>
              <a:t>       - ticket sales</a:t>
            </a:r>
          </a:p>
          <a:p>
            <a:r>
              <a:rPr lang="en-AU" sz="3600" dirty="0">
                <a:solidFill>
                  <a:schemeClr val="accent2"/>
                </a:solidFill>
              </a:rPr>
              <a:t>       - merchandise revenue (more for big shows)</a:t>
            </a:r>
          </a:p>
          <a:p>
            <a:r>
              <a:rPr lang="en-AU" sz="3600" dirty="0">
                <a:solidFill>
                  <a:schemeClr val="accent2"/>
                </a:solidFill>
              </a:rPr>
              <a:t>       - grant income</a:t>
            </a:r>
          </a:p>
          <a:p>
            <a:r>
              <a:rPr lang="en-AU" sz="3600" dirty="0">
                <a:solidFill>
                  <a:schemeClr val="accent2"/>
                </a:solidFill>
              </a:rPr>
              <a:t>       - philanthropic support/ donations</a:t>
            </a:r>
          </a:p>
          <a:p>
            <a:r>
              <a:rPr lang="en-AU" sz="3600" dirty="0">
                <a:solidFill>
                  <a:schemeClr val="accent2"/>
                </a:solidFill>
              </a:rPr>
              <a:t>       - Other sources – i.e.. Crowd funding</a:t>
            </a:r>
          </a:p>
          <a:p>
            <a:endParaRPr lang="en-AU" sz="1200" dirty="0">
              <a:solidFill>
                <a:schemeClr val="accent2"/>
              </a:solidFill>
            </a:endParaRPr>
          </a:p>
          <a:p>
            <a:endParaRPr lang="en-AU" sz="2000" dirty="0">
              <a:solidFill>
                <a:schemeClr val="accent2"/>
              </a:solidFill>
            </a:endParaRPr>
          </a:p>
          <a:p>
            <a:r>
              <a:rPr lang="en-AU" sz="3200" dirty="0">
                <a:solidFill>
                  <a:srgbClr val="0070C0"/>
                </a:solidFill>
              </a:rPr>
              <a:t> </a:t>
            </a:r>
          </a:p>
          <a:p>
            <a:endParaRPr lang="en-AU" sz="4000" b="1" dirty="0">
              <a:solidFill>
                <a:schemeClr val="accent2"/>
              </a:solidFill>
            </a:endParaRPr>
          </a:p>
          <a:p>
            <a:endParaRPr lang="en-AU" sz="2000" dirty="0">
              <a:solidFill>
                <a:srgbClr val="0070C0"/>
              </a:solidFill>
            </a:endParaRPr>
          </a:p>
        </p:txBody>
      </p:sp>
      <p:pic>
        <p:nvPicPr>
          <p:cNvPr id="2058" name="Picture 10" descr="Image result for ticket sales">
            <a:extLst>
              <a:ext uri="{FF2B5EF4-FFF2-40B4-BE49-F238E27FC236}">
                <a16:creationId xmlns:a16="http://schemas.microsoft.com/office/drawing/2014/main" id="{FC0D4E82-9AEB-4645-A84F-12ED6C3BBC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93758" y="4653686"/>
            <a:ext cx="2486493" cy="1550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53660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C4D84-91F0-4DB4-AA6A-C5B68E55B8E0}"/>
              </a:ext>
            </a:extLst>
          </p:cNvPr>
          <p:cNvSpPr txBox="1">
            <a:spLocks/>
          </p:cNvSpPr>
          <p:nvPr/>
        </p:nvSpPr>
        <p:spPr>
          <a:xfrm>
            <a:off x="611749" y="654292"/>
            <a:ext cx="10123046" cy="4532369"/>
          </a:xfrm>
          <a:prstGeom prst="rect">
            <a:avLst/>
          </a:prstGeom>
        </p:spPr>
        <p:txBody>
          <a:bodyPr/>
          <a:lstStyle>
            <a:lvl1pPr algn="l" defTabSz="914400" rtl="0" eaLnBrk="1" latinLnBrk="0" hangingPunct="1">
              <a:lnSpc>
                <a:spcPct val="90000"/>
              </a:lnSpc>
              <a:spcBef>
                <a:spcPct val="0"/>
              </a:spcBef>
              <a:buNone/>
              <a:defRPr sz="5400" kern="1200" cap="all" baseline="0">
                <a:solidFill>
                  <a:schemeClr val="accent1">
                    <a:lumMod val="60000"/>
                    <a:lumOff val="40000"/>
                  </a:schemeClr>
                </a:solidFill>
                <a:effectLst/>
                <a:latin typeface="+mj-lt"/>
                <a:ea typeface="+mj-ea"/>
                <a:cs typeface="+mj-cs"/>
              </a:defRPr>
            </a:lvl1pPr>
          </a:lstStyle>
          <a:p>
            <a:r>
              <a:rPr lang="en-AU" sz="4800" u="sng" dirty="0">
                <a:solidFill>
                  <a:schemeClr val="tx1"/>
                </a:solidFill>
              </a:rPr>
              <a:t>Tour expenses </a:t>
            </a:r>
          </a:p>
          <a:p>
            <a:endParaRPr lang="en-AU" sz="1000" u="sng" dirty="0">
              <a:solidFill>
                <a:srgbClr val="0070C0"/>
              </a:solidFill>
            </a:endParaRPr>
          </a:p>
          <a:p>
            <a:r>
              <a:rPr lang="en-AU" sz="3000" dirty="0">
                <a:solidFill>
                  <a:srgbClr val="0070C0"/>
                </a:solidFill>
              </a:rPr>
              <a:t>TOUR expenses include but are not limited to:</a:t>
            </a:r>
          </a:p>
          <a:p>
            <a:endParaRPr lang="en-AU" sz="1000" dirty="0">
              <a:solidFill>
                <a:srgbClr val="0070C0"/>
              </a:solidFill>
            </a:endParaRPr>
          </a:p>
          <a:p>
            <a:r>
              <a:rPr lang="en-AU" sz="2800" dirty="0">
                <a:solidFill>
                  <a:schemeClr val="accent2"/>
                </a:solidFill>
              </a:rPr>
              <a:t>       - staffing costs – wages/ salaries, fees</a:t>
            </a:r>
          </a:p>
          <a:p>
            <a:r>
              <a:rPr lang="en-AU" sz="2800" dirty="0">
                <a:solidFill>
                  <a:schemeClr val="accent2"/>
                </a:solidFill>
              </a:rPr>
              <a:t>       - marketing &amp; publicity – ads, design, distribution</a:t>
            </a:r>
          </a:p>
          <a:p>
            <a:r>
              <a:rPr lang="en-AU" sz="2800" dirty="0">
                <a:solidFill>
                  <a:schemeClr val="accent2"/>
                </a:solidFill>
              </a:rPr>
              <a:t>       - travel &amp; accommodation – flights, accommodation, car hire,   </a:t>
            </a:r>
          </a:p>
          <a:p>
            <a:r>
              <a:rPr lang="en-AU" sz="2800" dirty="0">
                <a:solidFill>
                  <a:schemeClr val="accent2"/>
                </a:solidFill>
              </a:rPr>
              <a:t>          fuel, per diems</a:t>
            </a:r>
          </a:p>
          <a:p>
            <a:r>
              <a:rPr lang="en-AU" sz="2800" dirty="0">
                <a:solidFill>
                  <a:schemeClr val="accent2"/>
                </a:solidFill>
              </a:rPr>
              <a:t>       - artist rider – backline, hospitality </a:t>
            </a:r>
          </a:p>
          <a:p>
            <a:r>
              <a:rPr lang="en-AU" sz="2800" dirty="0">
                <a:solidFill>
                  <a:schemeClr val="accent2"/>
                </a:solidFill>
              </a:rPr>
              <a:t>       - production &amp; technical – staging, lighting, sound/av </a:t>
            </a:r>
          </a:p>
          <a:p>
            <a:r>
              <a:rPr lang="en-AU" sz="2800" dirty="0">
                <a:solidFill>
                  <a:schemeClr val="accent2"/>
                </a:solidFill>
              </a:rPr>
              <a:t>       - venue costs – venue, security, front of house, merch. seller</a:t>
            </a:r>
          </a:p>
          <a:p>
            <a:r>
              <a:rPr lang="en-AU" sz="2800" dirty="0">
                <a:solidFill>
                  <a:schemeClr val="accent2"/>
                </a:solidFill>
              </a:rPr>
              <a:t>       - insurance – public liability, worker’s compensation</a:t>
            </a:r>
          </a:p>
          <a:p>
            <a:r>
              <a:rPr lang="en-AU" sz="2800" dirty="0">
                <a:solidFill>
                  <a:schemeClr val="accent2"/>
                </a:solidFill>
              </a:rPr>
              <a:t>       - merchandise production </a:t>
            </a:r>
          </a:p>
          <a:p>
            <a:endParaRPr lang="en-AU" sz="2000" dirty="0">
              <a:solidFill>
                <a:schemeClr val="accent2"/>
              </a:solidFill>
            </a:endParaRPr>
          </a:p>
          <a:p>
            <a:r>
              <a:rPr lang="en-AU" sz="3200" dirty="0">
                <a:solidFill>
                  <a:srgbClr val="0070C0"/>
                </a:solidFill>
              </a:rPr>
              <a:t> </a:t>
            </a:r>
          </a:p>
          <a:p>
            <a:pPr marL="571500" indent="-571500">
              <a:buFont typeface="Wingdings" panose="05000000000000000000" pitchFamily="2" charset="2"/>
              <a:buChar char="§"/>
            </a:pPr>
            <a:endParaRPr lang="en-AU" sz="4000" b="1" dirty="0">
              <a:solidFill>
                <a:schemeClr val="accent2"/>
              </a:solidFill>
            </a:endParaRPr>
          </a:p>
          <a:p>
            <a:endParaRPr lang="en-AU" sz="2000" dirty="0">
              <a:solidFill>
                <a:srgbClr val="0070C0"/>
              </a:solidFill>
            </a:endParaRPr>
          </a:p>
        </p:txBody>
      </p:sp>
      <p:pic>
        <p:nvPicPr>
          <p:cNvPr id="3076" name="Picture 4" descr="Image result for petrol costs">
            <a:extLst>
              <a:ext uri="{FF2B5EF4-FFF2-40B4-BE49-F238E27FC236}">
                <a16:creationId xmlns:a16="http://schemas.microsoft.com/office/drawing/2014/main" id="{CB87DD13-48D0-440F-BFD5-F7A82742BB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35886" y="4900796"/>
            <a:ext cx="2044365" cy="13649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2837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6AD71-70F5-4E93-9910-BAC3912D17A4}"/>
              </a:ext>
            </a:extLst>
          </p:cNvPr>
          <p:cNvSpPr txBox="1">
            <a:spLocks/>
          </p:cNvSpPr>
          <p:nvPr/>
        </p:nvSpPr>
        <p:spPr>
          <a:xfrm>
            <a:off x="611749" y="654292"/>
            <a:ext cx="10123046" cy="4532369"/>
          </a:xfrm>
          <a:prstGeom prst="rect">
            <a:avLst/>
          </a:prstGeom>
        </p:spPr>
        <p:txBody>
          <a:bodyPr/>
          <a:lstStyle>
            <a:lvl1pPr algn="l" defTabSz="914400" rtl="0" eaLnBrk="1" latinLnBrk="0" hangingPunct="1">
              <a:lnSpc>
                <a:spcPct val="90000"/>
              </a:lnSpc>
              <a:spcBef>
                <a:spcPct val="0"/>
              </a:spcBef>
              <a:buNone/>
              <a:defRPr sz="5400" kern="1200" cap="all" baseline="0">
                <a:solidFill>
                  <a:schemeClr val="accent1">
                    <a:lumMod val="60000"/>
                    <a:lumOff val="40000"/>
                  </a:schemeClr>
                </a:solidFill>
                <a:effectLst/>
                <a:latin typeface="+mj-lt"/>
                <a:ea typeface="+mj-ea"/>
                <a:cs typeface="+mj-cs"/>
              </a:defRPr>
            </a:lvl1pPr>
          </a:lstStyle>
          <a:p>
            <a:r>
              <a:rPr lang="en-AU" sz="4800" u="sng" dirty="0">
                <a:solidFill>
                  <a:schemeClr val="tx1"/>
                </a:solidFill>
              </a:rPr>
              <a:t>Tour break even</a:t>
            </a:r>
            <a:endParaRPr lang="en-AU" sz="3600" dirty="0">
              <a:solidFill>
                <a:schemeClr val="tx1"/>
              </a:solidFill>
            </a:endParaRPr>
          </a:p>
          <a:p>
            <a:endParaRPr lang="en-AU" sz="1000" dirty="0">
              <a:solidFill>
                <a:schemeClr val="accent2"/>
              </a:solidFill>
            </a:endParaRPr>
          </a:p>
          <a:p>
            <a:r>
              <a:rPr lang="en-AU" sz="3200" dirty="0">
                <a:solidFill>
                  <a:srgbClr val="0070C0"/>
                </a:solidFill>
              </a:rPr>
              <a:t>Depending upon your genre, tour size and market, your budget break even can vary.</a:t>
            </a:r>
          </a:p>
          <a:p>
            <a:endParaRPr lang="en-AU" sz="1000" dirty="0">
              <a:solidFill>
                <a:srgbClr val="0070C0"/>
              </a:solidFill>
            </a:endParaRPr>
          </a:p>
          <a:p>
            <a:r>
              <a:rPr lang="en-AU" sz="3200" dirty="0">
                <a:solidFill>
                  <a:schemeClr val="accent2"/>
                </a:solidFill>
              </a:rPr>
              <a:t>       - most producers work on a break even between 65%     </a:t>
            </a:r>
          </a:p>
          <a:p>
            <a:r>
              <a:rPr lang="en-AU" sz="3200" dirty="0">
                <a:solidFill>
                  <a:schemeClr val="accent2"/>
                </a:solidFill>
              </a:rPr>
              <a:t>          &amp; 70% on smaller tours </a:t>
            </a:r>
          </a:p>
          <a:p>
            <a:endParaRPr lang="en-AU" sz="1000" dirty="0">
              <a:solidFill>
                <a:schemeClr val="accent2"/>
              </a:solidFill>
            </a:endParaRPr>
          </a:p>
          <a:p>
            <a:r>
              <a:rPr lang="en-AU" sz="3200" dirty="0">
                <a:solidFill>
                  <a:schemeClr val="accent2"/>
                </a:solidFill>
              </a:rPr>
              <a:t>       - on larger tours with greater demand, break even   </a:t>
            </a:r>
          </a:p>
          <a:p>
            <a:r>
              <a:rPr lang="en-AU" sz="3200" dirty="0">
                <a:solidFill>
                  <a:schemeClr val="accent2"/>
                </a:solidFill>
              </a:rPr>
              <a:t>          may be as high as 80%</a:t>
            </a:r>
          </a:p>
          <a:p>
            <a:endParaRPr lang="en-AU" sz="1000" dirty="0">
              <a:solidFill>
                <a:schemeClr val="accent2"/>
              </a:solidFill>
            </a:endParaRPr>
          </a:p>
          <a:p>
            <a:r>
              <a:rPr lang="en-AU" sz="3200" dirty="0">
                <a:solidFill>
                  <a:schemeClr val="accent2"/>
                </a:solidFill>
              </a:rPr>
              <a:t>       - break even higher than 85% is considered a very  </a:t>
            </a:r>
          </a:p>
          <a:p>
            <a:r>
              <a:rPr lang="en-AU" sz="3200" dirty="0">
                <a:solidFill>
                  <a:schemeClr val="accent2"/>
                </a:solidFill>
              </a:rPr>
              <a:t>          high risk touring venture</a:t>
            </a:r>
          </a:p>
          <a:p>
            <a:endParaRPr lang="en-AU" sz="2000" dirty="0">
              <a:solidFill>
                <a:schemeClr val="accent2"/>
              </a:solidFill>
            </a:endParaRPr>
          </a:p>
          <a:p>
            <a:r>
              <a:rPr lang="en-AU" sz="3200" dirty="0">
                <a:solidFill>
                  <a:srgbClr val="0070C0"/>
                </a:solidFill>
              </a:rPr>
              <a:t> </a:t>
            </a:r>
          </a:p>
          <a:p>
            <a:pPr marL="571500" indent="-571500">
              <a:buFont typeface="Wingdings" panose="05000000000000000000" pitchFamily="2" charset="2"/>
              <a:buChar char="§"/>
            </a:pPr>
            <a:endParaRPr lang="en-AU" sz="4000" b="1" dirty="0">
              <a:solidFill>
                <a:schemeClr val="accent2"/>
              </a:solidFill>
            </a:endParaRPr>
          </a:p>
          <a:p>
            <a:r>
              <a:rPr lang="en-AU" sz="2000" dirty="0">
                <a:solidFill>
                  <a:srgbClr val="0070C0"/>
                </a:solidFill>
              </a:rPr>
              <a:t>brea</a:t>
            </a:r>
          </a:p>
        </p:txBody>
      </p:sp>
      <p:pic>
        <p:nvPicPr>
          <p:cNvPr id="5122" name="Picture 2" descr="Image result for break even">
            <a:extLst>
              <a:ext uri="{FF2B5EF4-FFF2-40B4-BE49-F238E27FC236}">
                <a16:creationId xmlns:a16="http://schemas.microsoft.com/office/drawing/2014/main" id="{AC3A644C-C9B3-4294-AA12-FB997EEA19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60898" y="4994031"/>
            <a:ext cx="2419353" cy="12096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788661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ain Event">
  <a:themeElements>
    <a:clrScheme name="Main Event">
      <a:dk1>
        <a:sysClr val="windowText" lastClr="000000"/>
      </a:dk1>
      <a:lt1>
        <a:sysClr val="window" lastClr="FFFFFF"/>
      </a:lt1>
      <a:dk2>
        <a:srgbClr val="424242"/>
      </a:dk2>
      <a:lt2>
        <a:srgbClr val="C8C8C8"/>
      </a:lt2>
      <a:accent1>
        <a:srgbClr val="346492"/>
      </a:accent1>
      <a:accent2>
        <a:srgbClr val="6DA5D4"/>
      </a:accent2>
      <a:accent3>
        <a:srgbClr val="538C79"/>
      </a:accent3>
      <a:accent4>
        <a:srgbClr val="93B75D"/>
      </a:accent4>
      <a:accent5>
        <a:srgbClr val="DEB050"/>
      </a:accent5>
      <a:accent6>
        <a:srgbClr val="BB5354"/>
      </a:accent6>
      <a:hlink>
        <a:srgbClr val="3289DD"/>
      </a:hlink>
      <a:folHlink>
        <a:srgbClr val="859EB6"/>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E3530EC-BA5B-407C-9B36-00820F39551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Main Event">
    <a:dk1>
      <a:sysClr val="windowText" lastClr="000000"/>
    </a:dk1>
    <a:lt1>
      <a:sysClr val="window" lastClr="FFFFFF"/>
    </a:lt1>
    <a:dk2>
      <a:srgbClr val="424242"/>
    </a:dk2>
    <a:lt2>
      <a:srgbClr val="C8C8C8"/>
    </a:lt2>
    <a:accent1>
      <a:srgbClr val="346492"/>
    </a:accent1>
    <a:accent2>
      <a:srgbClr val="6DA5D4"/>
    </a:accent2>
    <a:accent3>
      <a:srgbClr val="538C79"/>
    </a:accent3>
    <a:accent4>
      <a:srgbClr val="93B75D"/>
    </a:accent4>
    <a:accent5>
      <a:srgbClr val="DEB050"/>
    </a:accent5>
    <a:accent6>
      <a:srgbClr val="BB5354"/>
    </a:accent6>
    <a:hlink>
      <a:srgbClr val="3289DD"/>
    </a:hlink>
    <a:folHlink>
      <a:srgbClr val="859EB6"/>
    </a:folHlink>
  </a:clrScheme>
</a:themeOverride>
</file>

<file path=ppt/theme/themeOverride2.xml><?xml version="1.0" encoding="utf-8"?>
<a:themeOverride xmlns:a="http://schemas.openxmlformats.org/drawingml/2006/main">
  <a:clrScheme name="Main Event">
    <a:dk1>
      <a:sysClr val="windowText" lastClr="000000"/>
    </a:dk1>
    <a:lt1>
      <a:sysClr val="window" lastClr="FFFFFF"/>
    </a:lt1>
    <a:dk2>
      <a:srgbClr val="424242"/>
    </a:dk2>
    <a:lt2>
      <a:srgbClr val="C8C8C8"/>
    </a:lt2>
    <a:accent1>
      <a:srgbClr val="346492"/>
    </a:accent1>
    <a:accent2>
      <a:srgbClr val="6DA5D4"/>
    </a:accent2>
    <a:accent3>
      <a:srgbClr val="538C79"/>
    </a:accent3>
    <a:accent4>
      <a:srgbClr val="93B75D"/>
    </a:accent4>
    <a:accent5>
      <a:srgbClr val="DEB050"/>
    </a:accent5>
    <a:accent6>
      <a:srgbClr val="BB5354"/>
    </a:accent6>
    <a:hlink>
      <a:srgbClr val="3289DD"/>
    </a:hlink>
    <a:folHlink>
      <a:srgbClr val="859EB6"/>
    </a:folHlink>
  </a:clrScheme>
</a:themeOverride>
</file>

<file path=ppt/theme/themeOverride3.xml><?xml version="1.0" encoding="utf-8"?>
<a:themeOverride xmlns:a="http://schemas.openxmlformats.org/drawingml/2006/main">
  <a:clrScheme name="Main Event">
    <a:dk1>
      <a:sysClr val="windowText" lastClr="000000"/>
    </a:dk1>
    <a:lt1>
      <a:sysClr val="window" lastClr="FFFFFF"/>
    </a:lt1>
    <a:dk2>
      <a:srgbClr val="424242"/>
    </a:dk2>
    <a:lt2>
      <a:srgbClr val="C8C8C8"/>
    </a:lt2>
    <a:accent1>
      <a:srgbClr val="346492"/>
    </a:accent1>
    <a:accent2>
      <a:srgbClr val="6DA5D4"/>
    </a:accent2>
    <a:accent3>
      <a:srgbClr val="538C79"/>
    </a:accent3>
    <a:accent4>
      <a:srgbClr val="93B75D"/>
    </a:accent4>
    <a:accent5>
      <a:srgbClr val="DEB050"/>
    </a:accent5>
    <a:accent6>
      <a:srgbClr val="BB5354"/>
    </a:accent6>
    <a:hlink>
      <a:srgbClr val="3289DD"/>
    </a:hlink>
    <a:folHlink>
      <a:srgbClr val="859EB6"/>
    </a:folHlink>
  </a:clrScheme>
</a:themeOverride>
</file>

<file path=ppt/theme/themeOverride4.xml><?xml version="1.0" encoding="utf-8"?>
<a:themeOverride xmlns:a="http://schemas.openxmlformats.org/drawingml/2006/main">
  <a:clrScheme name="Main Event">
    <a:dk1>
      <a:sysClr val="windowText" lastClr="000000"/>
    </a:dk1>
    <a:lt1>
      <a:sysClr val="window" lastClr="FFFFFF"/>
    </a:lt1>
    <a:dk2>
      <a:srgbClr val="424242"/>
    </a:dk2>
    <a:lt2>
      <a:srgbClr val="C8C8C8"/>
    </a:lt2>
    <a:accent1>
      <a:srgbClr val="346492"/>
    </a:accent1>
    <a:accent2>
      <a:srgbClr val="6DA5D4"/>
    </a:accent2>
    <a:accent3>
      <a:srgbClr val="538C79"/>
    </a:accent3>
    <a:accent4>
      <a:srgbClr val="93B75D"/>
    </a:accent4>
    <a:accent5>
      <a:srgbClr val="DEB050"/>
    </a:accent5>
    <a:accent6>
      <a:srgbClr val="BB5354"/>
    </a:accent6>
    <a:hlink>
      <a:srgbClr val="3289DD"/>
    </a:hlink>
    <a:folHlink>
      <a:srgbClr val="859EB6"/>
    </a:folHlink>
  </a:clrScheme>
</a:themeOverride>
</file>

<file path=ppt/theme/themeOverride5.xml><?xml version="1.0" encoding="utf-8"?>
<a:themeOverride xmlns:a="http://schemas.openxmlformats.org/drawingml/2006/main">
  <a:clrScheme name="Main Event">
    <a:dk1>
      <a:sysClr val="windowText" lastClr="000000"/>
    </a:dk1>
    <a:lt1>
      <a:sysClr val="window" lastClr="FFFFFF"/>
    </a:lt1>
    <a:dk2>
      <a:srgbClr val="424242"/>
    </a:dk2>
    <a:lt2>
      <a:srgbClr val="C8C8C8"/>
    </a:lt2>
    <a:accent1>
      <a:srgbClr val="346492"/>
    </a:accent1>
    <a:accent2>
      <a:srgbClr val="6DA5D4"/>
    </a:accent2>
    <a:accent3>
      <a:srgbClr val="538C79"/>
    </a:accent3>
    <a:accent4>
      <a:srgbClr val="93B75D"/>
    </a:accent4>
    <a:accent5>
      <a:srgbClr val="DEB050"/>
    </a:accent5>
    <a:accent6>
      <a:srgbClr val="BB5354"/>
    </a:accent6>
    <a:hlink>
      <a:srgbClr val="3289DD"/>
    </a:hlink>
    <a:folHlink>
      <a:srgbClr val="859EB6"/>
    </a:folHlink>
  </a:clrScheme>
</a:themeOverride>
</file>

<file path=docProps/app.xml><?xml version="1.0" encoding="utf-8"?>
<Properties xmlns="http://schemas.openxmlformats.org/officeDocument/2006/extended-properties" xmlns:vt="http://schemas.openxmlformats.org/officeDocument/2006/docPropsVTypes">
  <Template/>
  <TotalTime>328</TotalTime>
  <Words>1113</Words>
  <Application>Microsoft Office PowerPoint</Application>
  <PresentationFormat>Widescreen</PresentationFormat>
  <Paragraphs>206</Paragraphs>
  <Slides>25</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Aptos</vt:lpstr>
      <vt:lpstr>Arial</vt:lpstr>
      <vt:lpstr>Calibri</vt:lpstr>
      <vt:lpstr>Impact</vt:lpstr>
      <vt:lpstr>Wingdings</vt:lpstr>
      <vt:lpstr>Main Event</vt:lpstr>
      <vt:lpstr>Demystifying budgets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ENT 317  - Lecture one</dc:title>
  <dc:creator>Simone Parrott</dc:creator>
  <cp:lastModifiedBy>Simone Parrott</cp:lastModifiedBy>
  <cp:revision>29</cp:revision>
  <dcterms:created xsi:type="dcterms:W3CDTF">2018-05-28T10:11:35Z</dcterms:created>
  <dcterms:modified xsi:type="dcterms:W3CDTF">2025-11-05T06:27:10Z</dcterms:modified>
</cp:coreProperties>
</file>